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9" r:id="rId3"/>
    <p:sldId id="275" r:id="rId4"/>
    <p:sldId id="276" r:id="rId5"/>
    <p:sldId id="272" r:id="rId6"/>
    <p:sldId id="273" r:id="rId7"/>
    <p:sldId id="277" r:id="rId8"/>
    <p:sldId id="271" r:id="rId9"/>
    <p:sldId id="274" r:id="rId10"/>
    <p:sldId id="278" r:id="rId11"/>
    <p:sldId id="279" r:id="rId12"/>
    <p:sldId id="280" r:id="rId13"/>
    <p:sldId id="281" r:id="rId14"/>
    <p:sldId id="282" r:id="rId15"/>
    <p:sldId id="283" r:id="rId16"/>
    <p:sldId id="284" r:id="rId17"/>
    <p:sldId id="287" r:id="rId18"/>
    <p:sldId id="286" r:id="rId19"/>
    <p:sldId id="285" r:id="rId20"/>
    <p:sldId id="269" r:id="rId21"/>
    <p:sldId id="270"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jKkk5wOoQj6sDPPETbbKgHU96D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11" autoAdjust="0"/>
  </p:normalViewPr>
  <p:slideViewPr>
    <p:cSldViewPr snapToGrid="0">
      <p:cViewPr varScale="1">
        <p:scale>
          <a:sx n="133" d="100"/>
          <a:sy n="133" d="100"/>
        </p:scale>
        <p:origin x="133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My name is Marius Juston, a PhD candidate in the ISE program. You can call me Marius or Professor, whichever you prefer!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class will be different from others you might have had, with a lot of learning-by-doing. In the lab and in homework,</a:t>
            </a:r>
            <a:endParaRPr dirty="0"/>
          </a:p>
        </p:txBody>
      </p:sp>
      <p:sp>
        <p:nvSpPr>
          <p:cNvPr id="80" name="Google Shape;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3AD63FB-C2F5-1128-4019-78FB32C653B3}"/>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9504539-9583-DE67-2EFB-6460FFBF44B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51655C6E-454C-9687-9683-689D7106D8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70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2A4CD13-A395-6B6C-4E30-A0A0C47A4193}"/>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C5C12494-DF94-1B6A-BAC2-A85153F7930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A70D2F94-4193-9C5D-98BB-A37AE9C0DE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829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53C3D80-17B4-E8F4-D489-8C7AD9C0F1B9}"/>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9CB5230F-84E1-00CA-7B29-86E5F5209E2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64117CBB-74D5-22BE-D047-356B6AA3C0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066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4CB7772-1A40-4A87-09B4-79F90EC6EC91}"/>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418C71F5-83CA-2E04-53E5-651EE14397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B6560BBD-463E-839F-F1F8-3F9C829BB7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1223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30CC6AF-5061-9F26-0EB3-8BEA76CFD4E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EFDA424E-36AD-72F4-896A-F83BC4E5B24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EB50A763-8516-480E-32F9-6B00370E5F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576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288A1F4-D056-C0FA-E0F1-B527A88AC0C5}"/>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095E1765-AD46-3CC5-047F-C1FF55768BF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8C4CB106-30E6-6C88-387E-D781D7CD23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1125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93BCE40-BD64-AF39-A989-06CC33028AD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B1FFABA-1185-BE31-5F65-5848C8EFD0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F9B257F2-2665-4F4C-A1EB-9CB2B00919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847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76C5458-3ACF-44FA-15E4-EFE9DBA794B2}"/>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DA129537-9ADB-ECF0-E75E-6A88D778C7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7E30D006-F244-B2A5-2C44-E1D54350E1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003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9CD1A23-0C49-2E22-A8AB-D666B012F2D8}"/>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3BE1BD8C-FC8F-38FC-2886-D053DE5230F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38395A55-E0B5-FE75-8ED4-2891E6A73D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647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405765B-49B2-BBA3-6C7E-95B3EC8CA0E9}"/>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60B972CF-A6FF-BF5B-B1DB-3AE208A4FA9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B9E70C8A-799F-9D6F-3056-22A74D92D6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808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5A192E6F-2C62-8F19-5E89-ABF0498CFAC8}"/>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92AB740C-E845-6359-BD9D-287C6D3F83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4A44C397-98D3-D5D2-41C3-3FBBA800B8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242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5BE640-D24D-1B0C-75BF-60D8504CEDF0}"/>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EC8784E0-9CF4-F695-82A1-EE12CCBE44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0E5E7669-DA15-80AB-CA52-D807763F86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47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C3C7581-A593-6288-18CD-B0C0974C637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53C3F7EA-2E68-5E6F-1496-C39EC0D56D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F0F9F414-2034-7D4A-52BC-FA4938711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128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907C8D4-03F3-5F19-F6E0-27D8E09C5B95}"/>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3B293BB7-7F38-7872-12DC-8E8DF92FF0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54A24BC7-C930-864F-043F-B6935C097E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157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8383E8-C522-DDAC-3034-3A90049478A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C62699ED-DC2C-2B2D-779D-20DC33B637B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34573AC0-6203-F2C4-604A-398A34C972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150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7F0237C-D763-6333-B5BF-07E1069F711D}"/>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500A391-B805-9956-6C17-0FDA03C498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29:notes">
            <a:extLst>
              <a:ext uri="{FF2B5EF4-FFF2-40B4-BE49-F238E27FC236}">
                <a16:creationId xmlns:a16="http://schemas.microsoft.com/office/drawing/2014/main" id="{2FAB05C0-20A3-F944-431F-33DFFA900F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33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700EF419-7A92-7CD9-BC6E-2B5AAB3E1FF4}"/>
            </a:ext>
          </a:extLst>
        </p:cNvPr>
        <p:cNvGrpSpPr/>
        <p:nvPr/>
      </p:nvGrpSpPr>
      <p:grpSpPr>
        <a:xfrm>
          <a:off x="0" y="0"/>
          <a:ext cx="0" cy="0"/>
          <a:chOff x="0" y="0"/>
          <a:chExt cx="0" cy="0"/>
        </a:xfrm>
      </p:grpSpPr>
      <p:sp>
        <p:nvSpPr>
          <p:cNvPr id="115" name="Google Shape;115;p29:notes">
            <a:extLst>
              <a:ext uri="{FF2B5EF4-FFF2-40B4-BE49-F238E27FC236}">
                <a16:creationId xmlns:a16="http://schemas.microsoft.com/office/drawing/2014/main" id="{7FE453F8-A7EE-B2A6-ABE0-091DFB34B2E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6" name="Google Shape;116;p29:notes">
            <a:extLst>
              <a:ext uri="{FF2B5EF4-FFF2-40B4-BE49-F238E27FC236}">
                <a16:creationId xmlns:a16="http://schemas.microsoft.com/office/drawing/2014/main" id="{DE786305-71D1-007B-AF11-3E5C69A72B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094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a:spLocks noGrp="1"/>
          </p:cNvSpPr>
          <p:nvPr>
            <p:ph type="pic" idx="2"/>
          </p:nvPr>
        </p:nvSpPr>
        <p:spPr>
          <a:xfrm>
            <a:off x="5183188" y="987425"/>
            <a:ext cx="6172200" cy="4873625"/>
          </a:xfrm>
          <a:prstGeom prst="rect">
            <a:avLst/>
          </a:prstGeom>
          <a:noFill/>
          <a:ln>
            <a:noFill/>
          </a:ln>
        </p:spPr>
      </p:sp>
      <p:sp>
        <p:nvSpPr>
          <p:cNvPr id="62" name="Google Shape;62;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com/tool/CCSTUDI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ore.illinois.edu/shop/product.aspx?zpid=125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marius-juston.github.io/SE-423---Class-Material/Homeworks/LabVIEW1.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canvas.illinois.edu/courses/64094" TargetMode="External"/><Relationship Id="rId7" Type="http://schemas.openxmlformats.org/officeDocument/2006/relationships/hyperlink" Target="https://github.com/Marius-Juston/SE-423---Class-Materi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arius-juston.github.io/SE-423---Class-Material/" TargetMode="External"/><Relationship Id="rId5" Type="http://schemas.openxmlformats.org/officeDocument/2006/relationships/hyperlink" Target="https://coecsl.ece.illinois.edu/se423/" TargetMode="External"/><Relationship Id="rId4" Type="http://schemas.openxmlformats.org/officeDocument/2006/relationships/hyperlink" Target="https://www.gradescope.com/courses/123227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26"/>
          <p:cNvSpPr txBox="1"/>
          <p:nvPr/>
        </p:nvSpPr>
        <p:spPr>
          <a:xfrm>
            <a:off x="1134035" y="2553964"/>
            <a:ext cx="9924000" cy="27237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600"/>
              </a:spcBef>
              <a:spcAft>
                <a:spcPts val="0"/>
              </a:spcAft>
              <a:buClr>
                <a:srgbClr val="000000"/>
              </a:buClr>
              <a:buSzPts val="4500"/>
              <a:buFont typeface="Arial"/>
              <a:buNone/>
            </a:pPr>
            <a:r>
              <a:rPr lang="en-US" sz="4500" b="1" i="0" u="none" strike="noStrike" cap="none" dirty="0">
                <a:solidFill>
                  <a:schemeClr val="lt1"/>
                </a:solidFill>
                <a:latin typeface="Arial"/>
                <a:ea typeface="Arial"/>
                <a:cs typeface="Arial"/>
                <a:sym typeface="Arial"/>
              </a:rPr>
              <a:t>SE 423: Introduction to Mechatronics</a:t>
            </a:r>
            <a:endParaRPr sz="4500" b="0" i="0" u="none" strike="noStrike" cap="none" dirty="0">
              <a:solidFill>
                <a:srgbClr val="000000"/>
              </a:solidFill>
              <a:latin typeface="Arial"/>
              <a:ea typeface="Arial"/>
              <a:cs typeface="Arial"/>
              <a:sym typeface="Arial"/>
            </a:endParaRPr>
          </a:p>
          <a:p>
            <a:pPr marL="0" marR="0" lvl="0" indent="0" algn="ctr" rtl="0">
              <a:lnSpc>
                <a:spcPct val="100000"/>
              </a:lnSpc>
              <a:spcBef>
                <a:spcPts val="600"/>
              </a:spcBef>
              <a:spcAft>
                <a:spcPts val="0"/>
              </a:spcAft>
              <a:buNone/>
            </a:pPr>
            <a:r>
              <a:rPr lang="en-US" sz="2500" dirty="0">
                <a:solidFill>
                  <a:schemeClr val="lt1"/>
                </a:solidFill>
              </a:rPr>
              <a:t>Lecture 1: Introduction</a:t>
            </a:r>
            <a:endParaRPr dirty="0"/>
          </a:p>
          <a:p>
            <a:pPr marL="0" marR="0" lvl="0" indent="0" algn="ctr" rtl="0">
              <a:lnSpc>
                <a:spcPct val="100000"/>
              </a:lnSpc>
              <a:spcBef>
                <a:spcPts val="600"/>
              </a:spcBef>
              <a:spcAft>
                <a:spcPts val="0"/>
              </a:spcAft>
              <a:buNone/>
            </a:pPr>
            <a:endParaRPr sz="1800" b="0" i="0" u="none" strike="noStrike" cap="none" dirty="0">
              <a:solidFill>
                <a:schemeClr val="lt1"/>
              </a:solidFill>
              <a:latin typeface="Arial"/>
              <a:ea typeface="Arial"/>
              <a:cs typeface="Arial"/>
              <a:sym typeface="Arial"/>
            </a:endParaRPr>
          </a:p>
          <a:p>
            <a:pPr marL="0" marR="0" lvl="0" indent="0" algn="ctr" rtl="0">
              <a:lnSpc>
                <a:spcPct val="100000"/>
              </a:lnSpc>
              <a:spcBef>
                <a:spcPts val="600"/>
              </a:spcBef>
              <a:spcAft>
                <a:spcPts val="0"/>
              </a:spcAft>
              <a:buNone/>
            </a:pPr>
            <a:r>
              <a:rPr lang="en-US" sz="1800" b="0" i="0" u="none" strike="noStrike" cap="none" dirty="0">
                <a:solidFill>
                  <a:schemeClr val="lt1"/>
                </a:solidFill>
                <a:latin typeface="Arial"/>
                <a:ea typeface="Arial"/>
                <a:cs typeface="Arial"/>
                <a:sym typeface="Arial"/>
              </a:rPr>
              <a:t>Marius Juston</a:t>
            </a:r>
            <a:endParaRPr sz="1800" b="0" i="0" u="none" strike="noStrike" cap="none" dirty="0">
              <a:solidFill>
                <a:srgbClr val="000000"/>
              </a:solidFill>
              <a:latin typeface="Arial"/>
              <a:ea typeface="Arial"/>
              <a:cs typeface="Arial"/>
              <a:sym typeface="Arial"/>
            </a:endParaRPr>
          </a:p>
        </p:txBody>
      </p:sp>
      <p:sp>
        <p:nvSpPr>
          <p:cNvPr id="83" name="Google Shape;83;p26"/>
          <p:cNvSpPr txBox="1"/>
          <p:nvPr/>
        </p:nvSpPr>
        <p:spPr>
          <a:xfrm>
            <a:off x="3922059" y="5413888"/>
            <a:ext cx="434788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Wednesday 21, 2026</a:t>
            </a:r>
            <a:endParaRPr sz="1800" b="0" i="0" u="none" strike="noStrike" cap="none" dirty="0">
              <a:solidFill>
                <a:schemeClr val="lt1"/>
              </a:solidFill>
              <a:latin typeface="Arial"/>
              <a:ea typeface="Arial"/>
              <a:cs typeface="Arial"/>
              <a:sym typeface="Arial"/>
            </a:endParaRPr>
          </a:p>
        </p:txBody>
      </p:sp>
      <p:pic>
        <p:nvPicPr>
          <p:cNvPr id="84" name="Google Shape;84;p26"/>
          <p:cNvPicPr preferRelativeResize="0"/>
          <p:nvPr/>
        </p:nvPicPr>
        <p:blipFill rotWithShape="1">
          <a:blip r:embed="rId4">
            <a:alphaModFix/>
          </a:blip>
          <a:srcRect/>
          <a:stretch/>
        </p:blipFill>
        <p:spPr>
          <a:xfrm>
            <a:off x="4641007" y="1004743"/>
            <a:ext cx="2909982" cy="7546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0E8A6607-0D3D-A976-A375-CF3DDA953B0C}"/>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FA313850-D9BB-B3E1-0E1B-B21F7A906344}"/>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We have a long way to go!</a:t>
            </a:r>
          </a:p>
          <a:p>
            <a:pPr marL="285750" indent="-285750">
              <a:lnSpc>
                <a:spcPct val="100000"/>
              </a:lnSpc>
              <a:spcBef>
                <a:spcPts val="0"/>
              </a:spcBef>
              <a:buSzPts val="2000"/>
            </a:pPr>
            <a:endParaRPr lang="en-US" sz="2000" b="1"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Do all these things scare you a bit? That is good, we will teach you a lot of material by the end of the semester!</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do not sit here and teach theory; </a:t>
            </a:r>
          </a:p>
          <a:p>
            <a:pPr marL="742950" lvl="1" indent="-285750">
              <a:lnSpc>
                <a:spcPct val="100000"/>
              </a:lnSpc>
              <a:spcBef>
                <a:spcPts val="0"/>
              </a:spcBef>
              <a:buSzPts val="2000"/>
            </a:pPr>
            <a:r>
              <a:rPr lang="en-US" sz="1600" dirty="0">
                <a:latin typeface="+mj-lt"/>
                <a:cs typeface="Arial"/>
                <a:sym typeface="Arial"/>
              </a:rPr>
              <a:t>We are not going to teach you why a PI controller is stable, </a:t>
            </a:r>
          </a:p>
          <a:p>
            <a:pPr marL="742950" lvl="1" indent="-285750">
              <a:lnSpc>
                <a:spcPct val="100000"/>
              </a:lnSpc>
              <a:spcBef>
                <a:spcPts val="0"/>
              </a:spcBef>
              <a:buSzPts val="2000"/>
            </a:pPr>
            <a:r>
              <a:rPr lang="en-US" sz="1600" dirty="0">
                <a:latin typeface="+mj-lt"/>
                <a:cs typeface="Arial"/>
                <a:sym typeface="Arial"/>
              </a:rPr>
              <a:t>Why the A* star algorithm is optimal</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are going to tell you: “let us implement this algorithm”. </a:t>
            </a:r>
          </a:p>
          <a:p>
            <a:pPr marL="285750" indent="-285750">
              <a:lnSpc>
                <a:spcPct val="100000"/>
              </a:lnSpc>
              <a:spcBef>
                <a:spcPts val="0"/>
              </a:spcBef>
              <a:buSzPts val="2000"/>
            </a:pPr>
            <a:r>
              <a:rPr lang="en-US" sz="2000" dirty="0">
                <a:latin typeface="+mj-lt"/>
                <a:cs typeface="Arial"/>
                <a:sym typeface="Arial"/>
              </a:rPr>
              <a:t>We are going to talk a lot about implementation. </a:t>
            </a:r>
          </a:p>
          <a:p>
            <a:pPr marL="742950" lvl="1" indent="-285750">
              <a:lnSpc>
                <a:spcPct val="100000"/>
              </a:lnSpc>
              <a:spcBef>
                <a:spcPts val="0"/>
              </a:spcBef>
              <a:buSzPts val="2000"/>
            </a:pPr>
            <a:r>
              <a:rPr lang="en-US" sz="1600" dirty="0">
                <a:latin typeface="+mj-lt"/>
                <a:cs typeface="Arial"/>
                <a:sym typeface="Arial"/>
              </a:rPr>
              <a:t>How do we make sure that this is the circuit board? </a:t>
            </a:r>
          </a:p>
          <a:p>
            <a:pPr marL="742950" lvl="1" indent="-285750">
              <a:lnSpc>
                <a:spcPct val="100000"/>
              </a:lnSpc>
              <a:spcBef>
                <a:spcPts val="0"/>
              </a:spcBef>
              <a:buSzPts val="2000"/>
            </a:pPr>
            <a:r>
              <a:rPr lang="en-US" sz="1600" dirty="0">
                <a:latin typeface="+mj-lt"/>
                <a:cs typeface="Arial"/>
                <a:sym typeface="Arial"/>
              </a:rPr>
              <a:t>Most of the code will be running on the little processor. It runs at 150 MHz, which is fast for an embedded system. </a:t>
            </a:r>
          </a:p>
        </p:txBody>
      </p:sp>
      <p:sp>
        <p:nvSpPr>
          <p:cNvPr id="119" name="Google Shape;119;p29">
            <a:extLst>
              <a:ext uri="{FF2B5EF4-FFF2-40B4-BE49-F238E27FC236}">
                <a16:creationId xmlns:a16="http://schemas.microsoft.com/office/drawing/2014/main" id="{8D38130B-9F0B-060B-30F1-3C53348EDC38}"/>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CFBCAE94-3E9F-833C-1E01-EAB6C546546B}"/>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Goal</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D67D7B9-7B9F-9D92-3FDB-C1B42A9856F4}"/>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88B0EE3-DF5D-09E9-ABFD-E7C1F560446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6AE1DF9-C032-8C22-C517-FFC1E64DF48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3B0C642E-06E3-1C3B-3B0D-1DCAE84D27E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8E6092F-6D7E-FA00-98DD-24F5CBDEBDDB}"/>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5A5A85E5-0C72-60EF-E429-255348F00C9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133743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B0182FD-F40C-EC2E-ABE2-BD531997A891}"/>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8BBFB437-991D-F141-3A6D-F4D93A60FEE1}"/>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never start with a blank C code file; you will always have a starter code.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For all your HWs, you will always have a starter code file for each HW, which will be added to this project with the C code you need.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Students are allowed to use AI tools to help with their work, primarily for brainstorming, debugging, and conceptual support; </a:t>
            </a:r>
          </a:p>
          <a:p>
            <a:pPr marL="742950" lvl="1" indent="-285750">
              <a:lnSpc>
                <a:spcPct val="100000"/>
              </a:lnSpc>
              <a:spcBef>
                <a:spcPts val="0"/>
              </a:spcBef>
              <a:buSzPts val="2000"/>
            </a:pPr>
            <a:r>
              <a:rPr lang="en-US" sz="1600" dirty="0">
                <a:solidFill>
                  <a:schemeClr val="tx1"/>
                </a:solidFill>
                <a:latin typeface="+mj-lt"/>
                <a:cs typeface="Arial"/>
                <a:sym typeface="Arial"/>
              </a:rPr>
              <a:t>avoid for whole-code generation, especially if you are a beginner software engineer</a:t>
            </a:r>
          </a:p>
          <a:p>
            <a:pPr marL="742950" lvl="1" indent="-285750">
              <a:lnSpc>
                <a:spcPct val="100000"/>
              </a:lnSpc>
              <a:spcBef>
                <a:spcPts val="0"/>
              </a:spcBef>
              <a:buSzPts val="2000"/>
            </a:pPr>
            <a:r>
              <a:rPr lang="en-US" sz="1600" dirty="0">
                <a:solidFill>
                  <a:schemeClr val="tx1"/>
                </a:solidFill>
                <a:latin typeface="+mj-lt"/>
                <a:cs typeface="Arial"/>
                <a:sym typeface="Arial"/>
              </a:rPr>
              <a:t>Learn by doing! </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If you use AI tools, you should understand it, be able to explain it in detail, and be able to re-implement it without using AI. You are here to learn, not just copy and paste! </a:t>
            </a: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r>
              <a:rPr lang="en-US" sz="2000" dirty="0">
                <a:solidFill>
                  <a:schemeClr val="tx1"/>
                </a:solidFill>
                <a:latin typeface="+mj-lt"/>
                <a:cs typeface="Arial"/>
                <a:sym typeface="Arial"/>
              </a:rPr>
              <a:t>You are expected to comment the lines that have been copied and pasted from AI with code comments stating the AI model used at the lines that have been copied and pasted.</a:t>
            </a:r>
          </a:p>
        </p:txBody>
      </p:sp>
      <p:sp>
        <p:nvSpPr>
          <p:cNvPr id="119" name="Google Shape;119;p29">
            <a:extLst>
              <a:ext uri="{FF2B5EF4-FFF2-40B4-BE49-F238E27FC236}">
                <a16:creationId xmlns:a16="http://schemas.microsoft.com/office/drawing/2014/main" id="{74D75FF9-FA10-E44D-7850-83D5CC92DD8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04F88647-DDF0-CBE9-2F5B-EF52A3C6BCB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AI Content</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00587DA2-7A30-5502-48A2-126C4CD278D3}"/>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FC61EF5C-8355-5617-ECD4-F07C1A5ECFF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C7B0F6CD-0D2E-0B83-848E-A1ADF20C1BD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B89BA09-E6C3-22F1-EBC6-128E458CD9A4}"/>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5B5CD6B-586A-9C11-4CCF-E6134335F793}"/>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09049CA7-2408-DF1C-4AC1-1FE4E36A973D}"/>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3580736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DF33D77-5BED-20BF-8E84-09A0926B6F21}"/>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C5688832-3781-179B-95B7-81D7B342DCA8}"/>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Recommend you bring your laptop to lab so that you can install the software we will be using:</a:t>
            </a:r>
          </a:p>
          <a:p>
            <a:pPr marL="742950" lvl="1" indent="-285750">
              <a:lnSpc>
                <a:spcPct val="100000"/>
              </a:lnSpc>
              <a:spcBef>
                <a:spcPts val="0"/>
              </a:spcBef>
              <a:buSzPts val="2000"/>
            </a:pPr>
            <a:r>
              <a:rPr lang="en-US" sz="1400" dirty="0" err="1">
                <a:solidFill>
                  <a:schemeClr val="tx1"/>
                </a:solidFill>
                <a:latin typeface="+mj-lt"/>
                <a:cs typeface="Arial"/>
                <a:sym typeface="Arial"/>
                <a:hlinkClick r:id="rId3"/>
              </a:rPr>
              <a:t>CodeComposer</a:t>
            </a:r>
            <a:r>
              <a:rPr lang="en-US" sz="1400" dirty="0">
                <a:solidFill>
                  <a:schemeClr val="tx1"/>
                </a:solidFill>
                <a:latin typeface="+mj-lt"/>
                <a:cs typeface="Arial"/>
                <a:sym typeface="Arial"/>
              </a:rPr>
              <a:t> v12x (the testing of the v20x is still under process)</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Bring your I-Card to the lab this week to obtain lab access.</a:t>
            </a:r>
          </a:p>
          <a:p>
            <a:pPr marL="742950" lvl="1" indent="-285750">
              <a:lnSpc>
                <a:spcPct val="100000"/>
              </a:lnSpc>
              <a:spcBef>
                <a:spcPts val="0"/>
              </a:spcBef>
              <a:buSzPts val="2000"/>
            </a:pPr>
            <a:endParaRPr lang="en-US" sz="14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You will have 24-hour access to the lab, and you can take your board home.</a:t>
            </a:r>
          </a:p>
          <a:p>
            <a:pPr marL="0" indent="0">
              <a:lnSpc>
                <a:spcPct val="100000"/>
              </a:lnSpc>
              <a:spcBef>
                <a:spcPts val="0"/>
              </a:spcBef>
              <a:buSzPts val="2000"/>
              <a:buNone/>
            </a:pPr>
            <a:endParaRPr lang="en-US" sz="1800" dirty="0">
              <a:solidFill>
                <a:schemeClr val="tx1"/>
              </a:solidFill>
              <a:latin typeface="+mj-lt"/>
              <a:cs typeface="Arial"/>
              <a:sym typeface="Arial"/>
            </a:endParaRPr>
          </a:p>
          <a:p>
            <a:pPr marL="285750" indent="-285750">
              <a:lnSpc>
                <a:spcPct val="100000"/>
              </a:lnSpc>
              <a:spcBef>
                <a:spcPts val="0"/>
              </a:spcBef>
              <a:buSzPts val="2000"/>
            </a:pPr>
            <a:r>
              <a:rPr lang="en-US" sz="1800" dirty="0">
                <a:solidFill>
                  <a:schemeClr val="tx1"/>
                </a:solidFill>
                <a:latin typeface="+mj-lt"/>
                <a:cs typeface="Arial"/>
                <a:sym typeface="Arial"/>
              </a:rPr>
              <a:t>You will be in groups of 2 working together.</a:t>
            </a:r>
          </a:p>
          <a:p>
            <a:pPr marL="285750" indent="-285750">
              <a:lnSpc>
                <a:spcPct val="100000"/>
              </a:lnSpc>
              <a:spcBef>
                <a:spcPts val="0"/>
              </a:spcBef>
              <a:buSzPts val="2000"/>
            </a:pPr>
            <a:endParaRPr lang="en-US" sz="18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a:p>
            <a:pPr marL="0" indent="0" algn="ctr">
              <a:lnSpc>
                <a:spcPct val="100000"/>
              </a:lnSpc>
              <a:spcBef>
                <a:spcPts val="0"/>
              </a:spcBef>
              <a:buSzPts val="2000"/>
              <a:buNone/>
            </a:pPr>
            <a:r>
              <a:rPr lang="en-US" sz="2000" b="1" dirty="0">
                <a:solidFill>
                  <a:schemeClr val="tx1"/>
                </a:solidFill>
                <a:cs typeface="Arial"/>
                <a:sym typeface="Arial"/>
              </a:rPr>
              <a:t>Do not come late to labs</a:t>
            </a:r>
            <a:r>
              <a:rPr lang="en-US" sz="2000" dirty="0">
                <a:solidFill>
                  <a:schemeClr val="tx1"/>
                </a:solidFill>
                <a:cs typeface="Arial"/>
                <a:sym typeface="Arial"/>
              </a:rPr>
              <a:t>!!! </a:t>
            </a:r>
          </a:p>
          <a:p>
            <a:pPr marL="0" indent="0" algn="ctr">
              <a:lnSpc>
                <a:spcPct val="100000"/>
              </a:lnSpc>
              <a:spcBef>
                <a:spcPts val="0"/>
              </a:spcBef>
              <a:buSzPts val="2000"/>
              <a:buNone/>
            </a:pPr>
            <a:endParaRPr lang="en-US" sz="2000" dirty="0">
              <a:solidFill>
                <a:schemeClr val="tx1"/>
              </a:solidFill>
              <a:latin typeface="+mj-lt"/>
              <a:cs typeface="Arial"/>
              <a:sym typeface="Arial"/>
            </a:endParaRPr>
          </a:p>
          <a:p>
            <a:pPr marL="0" indent="0">
              <a:lnSpc>
                <a:spcPct val="100000"/>
              </a:lnSpc>
              <a:spcBef>
                <a:spcPts val="0"/>
              </a:spcBef>
              <a:buSzPts val="2000"/>
              <a:buNone/>
            </a:pPr>
            <a:r>
              <a:rPr lang="en-US" sz="1800" dirty="0">
                <a:solidFill>
                  <a:schemeClr val="tx1"/>
                </a:solidFill>
                <a:cs typeface="Arial"/>
                <a:sym typeface="Arial"/>
              </a:rPr>
              <a:t>We do not want to have to start docking points for attendance!</a:t>
            </a:r>
          </a:p>
          <a:p>
            <a:pPr marL="0" indent="0">
              <a:lnSpc>
                <a:spcPct val="100000"/>
              </a:lnSpc>
              <a:spcBef>
                <a:spcPts val="0"/>
              </a:spcBef>
              <a:buSzPts val="2000"/>
              <a:buNone/>
            </a:pPr>
            <a:endParaRPr lang="en-US" sz="1800" dirty="0">
              <a:solidFill>
                <a:schemeClr val="tx1"/>
              </a:solidFill>
              <a:cs typeface="Arial"/>
              <a:sym typeface="Arial"/>
            </a:endParaRPr>
          </a:p>
          <a:p>
            <a:pPr marL="285750" indent="-285750">
              <a:lnSpc>
                <a:spcPct val="100000"/>
              </a:lnSpc>
              <a:spcBef>
                <a:spcPts val="0"/>
              </a:spcBef>
              <a:buSzPts val="2000"/>
            </a:pPr>
            <a:r>
              <a:rPr lang="en-US" sz="1800" dirty="0">
                <a:solidFill>
                  <a:schemeClr val="tx1"/>
                </a:solidFill>
                <a:cs typeface="Arial"/>
                <a:sym typeface="Arial"/>
              </a:rPr>
              <a:t>Please try to read them beforehand. It will make things easier for you and speed things up, making things much quicker between you and your lab partner.</a:t>
            </a:r>
          </a:p>
        </p:txBody>
      </p:sp>
      <p:sp>
        <p:nvSpPr>
          <p:cNvPr id="119" name="Google Shape;119;p29">
            <a:extLst>
              <a:ext uri="{FF2B5EF4-FFF2-40B4-BE49-F238E27FC236}">
                <a16:creationId xmlns:a16="http://schemas.microsoft.com/office/drawing/2014/main" id="{552D14B2-A890-6BA8-C9F3-6C4B9B9FE64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F7E36966-658D-5E2B-4B19-CFF42CE628AF}"/>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The first lab</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35681D2D-1918-A7EE-0545-94A83DDE8CFE}"/>
              </a:ext>
            </a:extLst>
          </p:cNvPr>
          <p:cNvPicPr preferRelativeResize="0"/>
          <p:nvPr/>
        </p:nvPicPr>
        <p:blipFill rotWithShape="1">
          <a:blip r:embed="rId4">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4FCE2851-AFAE-0BE6-B332-8C519AEDCD5C}"/>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E1F9BE9-1BA0-16EB-7993-13D6E6A1213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CDAA997-C75A-F25C-C891-E4AF8778C7C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A13E96E-ADFF-8D77-992F-BD039E016964}"/>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B7FD6C99-8823-0F4C-DD13-BD17CF843A31}"/>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372456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7383A66-55AA-D1C3-8A0C-68B5D210D2B5}"/>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F906D264-9164-3515-A8C3-C1E47F6247AF}"/>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There is a high-level frustration in this class. Working with hardware and software takes a lot of time, especially if you are completely new to this.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Asks C programming questions, with a link to a Linked-In class to teach you more-or-less all you need for this class.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Get started early!</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We do not mind you working on the HWs together. </a:t>
            </a:r>
          </a:p>
          <a:p>
            <a:pPr marL="285750" indent="-285750">
              <a:lnSpc>
                <a:spcPct val="100000"/>
              </a:lnSpc>
              <a:spcBef>
                <a:spcPts val="0"/>
              </a:spcBef>
              <a:buSzPts val="2000"/>
            </a:pPr>
            <a:r>
              <a:rPr lang="en-US" sz="2000" dirty="0">
                <a:latin typeface="+mj-lt"/>
                <a:cs typeface="Arial"/>
                <a:sym typeface="Arial"/>
              </a:rPr>
              <a:t>We do not want to see is identical C code. </a:t>
            </a:r>
          </a:p>
          <a:p>
            <a:pPr marL="742950" lvl="1" indent="-285750">
              <a:lnSpc>
                <a:spcPct val="100000"/>
              </a:lnSpc>
              <a:spcBef>
                <a:spcPts val="0"/>
              </a:spcBef>
              <a:buSzPts val="2000"/>
            </a:pPr>
            <a:r>
              <a:rPr lang="en-US" sz="1600" dirty="0">
                <a:latin typeface="+mj-lt"/>
                <a:cs typeface="Arial"/>
                <a:sym typeface="Arial"/>
              </a:rPr>
              <a:t>Individual comments in your code to explain what you just did, put your initials at the beginning of the line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0C2AAA01-19CD-3AFE-46CE-12A5CD3DC9AE}"/>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B7256DA0-6437-0CA6-E6F0-CCA3F05CDFE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Homework 1</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B5CD9522-1373-34F9-9421-0617E33B008F}"/>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B084B2F-B2BB-29C4-2122-DA015360836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E06C6B5C-6B0D-F64B-1175-4C6718A2EDD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A2231592-7EAB-450D-470B-15D443CE9CC5}"/>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5EA5152-AD2E-8FFE-380B-69921B56FB86}"/>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0CCDFE83-D18B-E544-A0C1-DBDE6D26E96C}"/>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581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67D8CBF-54F1-4F72-7313-7AAEF33B8C9B}"/>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29AF44BA-ECED-3B64-E3B3-0D7A125364B4}"/>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Used for visualization, real-time GUI to visualize the robot’s coordinates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Trying to convert to Python instead,</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can get started right now:</a:t>
            </a:r>
          </a:p>
          <a:p>
            <a:pPr marL="742950" lvl="1" indent="-285750">
              <a:lnSpc>
                <a:spcPct val="100000"/>
              </a:lnSpc>
              <a:spcBef>
                <a:spcPts val="0"/>
              </a:spcBef>
              <a:buSzPts val="2000"/>
            </a:pPr>
            <a:r>
              <a:rPr lang="en-US" sz="1600" dirty="0">
                <a:latin typeface="+mj-lt"/>
                <a:cs typeface="Arial"/>
                <a:sym typeface="Arial"/>
              </a:rPr>
              <a:t>Install it in </a:t>
            </a:r>
            <a:r>
              <a:rPr lang="en-US" sz="1600" dirty="0" err="1">
                <a:latin typeface="+mj-lt"/>
                <a:cs typeface="Arial"/>
                <a:sym typeface="Arial"/>
                <a:hlinkClick r:id="rId3"/>
              </a:rPr>
              <a:t>WebStore</a:t>
            </a:r>
            <a:r>
              <a:rPr lang="en-US" sz="1600" dirty="0">
                <a:latin typeface="+mj-lt"/>
                <a:cs typeface="Arial"/>
                <a:sym typeface="Arial"/>
              </a:rPr>
              <a:t> ( can take up to 4 hours to install so be </a:t>
            </a:r>
            <a:r>
              <a:rPr lang="en-US" sz="1600" dirty="0" err="1">
                <a:latin typeface="+mj-lt"/>
                <a:cs typeface="Arial"/>
                <a:sym typeface="Arial"/>
              </a:rPr>
              <a:t>carefull</a:t>
            </a:r>
            <a:r>
              <a:rPr lang="en-US" sz="1600" dirty="0">
                <a:latin typeface="+mj-lt"/>
                <a:cs typeface="Arial"/>
                <a:sym typeface="Arial"/>
              </a:rPr>
              <a:t> )</a:t>
            </a:r>
          </a:p>
          <a:p>
            <a:pPr marL="742950" lvl="1" indent="-285750">
              <a:lnSpc>
                <a:spcPct val="100000"/>
              </a:lnSpc>
              <a:spcBef>
                <a:spcPts val="0"/>
              </a:spcBef>
              <a:buSzPts val="2000"/>
            </a:pPr>
            <a:r>
              <a:rPr lang="en-US" sz="1600" dirty="0">
                <a:latin typeface="+mj-lt"/>
                <a:cs typeface="Arial"/>
                <a:sym typeface="Arial"/>
              </a:rPr>
              <a:t>Use </a:t>
            </a:r>
            <a:r>
              <a:rPr lang="en-US" sz="1600" dirty="0" err="1">
                <a:latin typeface="+mj-lt"/>
                <a:cs typeface="Arial"/>
                <a:sym typeface="Arial"/>
              </a:rPr>
              <a:t>CitrixWorkspace</a:t>
            </a:r>
            <a:r>
              <a:rPr lang="en-US" sz="1600" dirty="0">
                <a:latin typeface="+mj-lt"/>
                <a:cs typeface="Arial"/>
                <a:sym typeface="Arial"/>
              </a:rPr>
              <a:t> (EWS workstations)</a:t>
            </a:r>
          </a:p>
          <a:p>
            <a:pPr marL="0" indent="0">
              <a:lnSpc>
                <a:spcPct val="100000"/>
              </a:lnSpc>
              <a:spcBef>
                <a:spcPts val="0"/>
              </a:spcBef>
              <a:buSzPts val="2000"/>
              <a:buNone/>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hlinkClick r:id="rId4"/>
              </a:rPr>
              <a:t>Get started </a:t>
            </a:r>
            <a:r>
              <a:rPr lang="en-US" sz="2000" dirty="0">
                <a:latin typeface="+mj-lt"/>
                <a:cs typeface="Arial"/>
                <a:sym typeface="Arial"/>
              </a:rPr>
              <a:t>early on it as well, already used in Lab 2</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All straightforward, just follow the videos and copy the image inside the assignment document</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Only checked for completion.</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LabVIEW 3 and 4 are optional</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429C9215-1C1D-3331-477D-E1D75755247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F52AFAB4-E5DA-69E1-35F0-707892855A5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LabVIEW Assignments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DCE816E-6BFD-5B97-BDF3-D950D77AFFFD}"/>
              </a:ext>
            </a:extLst>
          </p:cNvPr>
          <p:cNvPicPr preferRelativeResize="0"/>
          <p:nvPr/>
        </p:nvPicPr>
        <p:blipFill rotWithShape="1">
          <a:blip r:embed="rId5">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8226F2A2-9568-CAA1-6442-2155567E6E2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1A0DC00B-9357-85F4-D633-275AF5065F3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64D36D1-467E-EDBC-E923-4735AD1C82A8}"/>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D459377-EB0B-72CE-46BF-F28D957AAD9A}"/>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4401E051-C038-D59F-A942-A01D62A776A4}"/>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1229655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390C2DB-D490-99AD-B0ED-BCDE6642CFB4}"/>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C970152F-D8D2-06EC-8AB2-D73A10901FD9}"/>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Throughout the assignments (labs, HWs, LabVIEW) you will be asked to show checkpoints to the TAs</a:t>
            </a:r>
          </a:p>
          <a:p>
            <a:pPr marL="742950" lvl="1" indent="-285750">
              <a:lnSpc>
                <a:spcPct val="100000"/>
              </a:lnSpc>
              <a:spcBef>
                <a:spcPts val="0"/>
              </a:spcBef>
              <a:buSzPts val="2000"/>
            </a:pPr>
            <a:r>
              <a:rPr lang="en-US" sz="1600" dirty="0">
                <a:latin typeface="+mj-lt"/>
                <a:cs typeface="Arial"/>
                <a:sym typeface="Arial"/>
              </a:rPr>
              <a:t>Show something working</a:t>
            </a:r>
          </a:p>
          <a:p>
            <a:pPr marL="742950" lvl="1" indent="-285750">
              <a:lnSpc>
                <a:spcPct val="100000"/>
              </a:lnSpc>
              <a:spcBef>
                <a:spcPts val="0"/>
              </a:spcBef>
              <a:buSzPts val="2000"/>
            </a:pPr>
            <a:r>
              <a:rPr lang="en-US" sz="1600" dirty="0">
                <a:latin typeface="+mj-lt"/>
                <a:cs typeface="Arial"/>
                <a:sym typeface="Arial"/>
              </a:rPr>
              <a:t>Answering a question</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Both you and your teammate MUST be present for these checks. You will be asked to do the checks at another time otherwise.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Contact instructors, TAs to schedule another time.</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F73A93F6-6EC5-0B82-AC33-E338401C6EF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EEF13CA4-795A-2950-AD73-DBE433DBB35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Check-offs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960A9E35-0795-DACF-2478-B735977CA50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F5FD96A-F2AA-29F5-E1B2-D81C136E632E}"/>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83FE792-BB3E-FBA0-0CF0-C1D3CE86E94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6F814DA-86C8-725C-61EC-CAAA49B48121}"/>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403D3798-DBB8-E29C-0778-788E3C8C2F99}"/>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555392DE-BA80-BD31-DC7E-98E35611E92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10731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E19DC05E-EB9A-0AFC-041F-2BA71A5A0CBA}"/>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7F868F5-4FCF-7EBE-4D73-28FB97BDE9E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submit your commented code in </a:t>
            </a:r>
            <a:r>
              <a:rPr lang="en-US" sz="2000" dirty="0" err="1">
                <a:latin typeface="+mj-lt"/>
                <a:cs typeface="Arial"/>
                <a:sym typeface="Arial"/>
              </a:rPr>
              <a:t>Gradescope</a:t>
            </a:r>
            <a:endParaRPr lang="en-US" sz="2000" dirty="0">
              <a:latin typeface="+mj-lt"/>
              <a:cs typeface="Arial"/>
              <a:sym typeface="Arial"/>
            </a:endParaRPr>
          </a:p>
          <a:p>
            <a:pPr marL="742950" lvl="1" indent="-285750">
              <a:lnSpc>
                <a:spcPct val="100000"/>
              </a:lnSpc>
              <a:spcBef>
                <a:spcPts val="0"/>
              </a:spcBef>
              <a:buSzPts val="2000"/>
            </a:pPr>
            <a:r>
              <a:rPr lang="en-US" sz="1600" dirty="0">
                <a:latin typeface="+mj-lt"/>
                <a:cs typeface="Arial"/>
                <a:sym typeface="Arial"/>
              </a:rPr>
              <a:t>If you do not you will have points taken off</a:t>
            </a:r>
          </a:p>
          <a:p>
            <a:pPr marL="742950" lvl="1" indent="-285750">
              <a:lnSpc>
                <a:spcPct val="100000"/>
              </a:lnSpc>
              <a:spcBef>
                <a:spcPts val="0"/>
              </a:spcBef>
              <a:buSzPts val="2000"/>
            </a:pPr>
            <a:r>
              <a:rPr lang="en-US" sz="1600" dirty="0">
                <a:latin typeface="+mj-lt"/>
                <a:cs typeface="Arial"/>
                <a:sym typeface="Arial"/>
              </a:rPr>
              <a:t>Compile assignment as PDF</a:t>
            </a:r>
          </a:p>
          <a:p>
            <a:pPr marL="457200" lvl="1" indent="0">
              <a:lnSpc>
                <a:spcPct val="100000"/>
              </a:lnSpc>
              <a:spcBef>
                <a:spcPts val="0"/>
              </a:spcBef>
              <a:buSzPts val="2000"/>
              <a:buNone/>
            </a:pPr>
            <a:endParaRPr lang="en-US" sz="16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Answer any other questions inside the assignment</a:t>
            </a:r>
          </a:p>
          <a:p>
            <a:pPr marL="0" indent="0">
              <a:lnSpc>
                <a:spcPct val="100000"/>
              </a:lnSpc>
              <a:spcBef>
                <a:spcPts val="0"/>
              </a:spcBef>
              <a:buSzPts val="2000"/>
              <a:buNone/>
            </a:pPr>
            <a:endParaRPr lang="en-US" sz="2000" dirty="0">
              <a:latin typeface="+mj-lt"/>
              <a:cs typeface="Arial"/>
              <a:sym typeface="Arial"/>
            </a:endParaRPr>
          </a:p>
          <a:p>
            <a:pPr marL="0" indent="0">
              <a:lnSpc>
                <a:spcPct val="100000"/>
              </a:lnSpc>
              <a:spcBef>
                <a:spcPts val="0"/>
              </a:spcBef>
              <a:buSzPts val="2000"/>
              <a:buNone/>
            </a:pPr>
            <a:endParaRPr lang="en-US" sz="2000" dirty="0">
              <a:solidFill>
                <a:schemeClr val="tx1"/>
              </a:solidFill>
              <a:latin typeface="+mj-lt"/>
              <a:cs typeface="Arial"/>
              <a:sym typeface="Arial"/>
            </a:endParaRPr>
          </a:p>
          <a:p>
            <a:pPr marL="114300" indent="0" algn="l">
              <a:buNone/>
            </a:pPr>
            <a:r>
              <a:rPr lang="en-US" sz="2000" dirty="0">
                <a:solidFill>
                  <a:srgbClr val="3F7F5F"/>
                </a:solidFill>
                <a:latin typeface="Consolas" panose="020B0609020204030204" pitchFamily="49" charset="0"/>
              </a:rPr>
              <a:t>// cpu_timer1_</a:t>
            </a:r>
            <a:r>
              <a:rPr lang="en-US" sz="2000" u="sng" dirty="0">
                <a:solidFill>
                  <a:srgbClr val="3F7F5F"/>
                </a:solidFill>
                <a:latin typeface="Consolas" panose="020B0609020204030204" pitchFamily="49" charset="0"/>
              </a:rPr>
              <a:t>isr - CPU Timer1 ISR</a:t>
            </a:r>
          </a:p>
          <a:p>
            <a:pPr marL="114300" indent="0" algn="l">
              <a:buNone/>
            </a:pPr>
            <a:r>
              <a:rPr lang="en-US" sz="2000" dirty="0">
                <a:solidFill>
                  <a:srgbClr val="000000"/>
                </a:solidFill>
                <a:latin typeface="Consolas" panose="020B0609020204030204" pitchFamily="49" charset="0"/>
              </a:rPr>
              <a:t>__interrupt </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 cpu_timer1_isr(</a:t>
            </a:r>
            <a:r>
              <a:rPr lang="en-US" sz="2000" b="1" dirty="0">
                <a:solidFill>
                  <a:srgbClr val="7F0055"/>
                </a:solidFill>
                <a:latin typeface="Consolas" panose="020B0609020204030204" pitchFamily="49" charset="0"/>
              </a:rPr>
              <a:t>void</a:t>
            </a:r>
            <a:r>
              <a:rPr lang="en-US" sz="2000" b="1" dirty="0">
                <a:solidFill>
                  <a:srgbClr val="000000"/>
                </a:solidFill>
                <a:latin typeface="Consolas" panose="020B0609020204030204" pitchFamily="49" charset="0"/>
              </a:rPr>
              <a:t>)</a:t>
            </a:r>
          </a:p>
          <a:p>
            <a:pPr marL="114300" indent="0" algn="l">
              <a:buNone/>
            </a:pP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a:p>
            <a:pPr marL="114300" indent="0" algn="l">
              <a:buNone/>
            </a:pPr>
            <a:r>
              <a:rPr lang="en-US" sz="2000" dirty="0">
                <a:solidFill>
                  <a:srgbClr val="000000"/>
                </a:solidFill>
                <a:latin typeface="Consolas" panose="020B0609020204030204" pitchFamily="49" charset="0"/>
              </a:rPr>
              <a:t>    CpuTimer1.InterruptCount++; </a:t>
            </a:r>
            <a:r>
              <a:rPr lang="en-US" sz="2000" dirty="0">
                <a:solidFill>
                  <a:srgbClr val="3F7F5F"/>
                </a:solidFill>
                <a:latin typeface="Consolas" panose="020B0609020204030204" pitchFamily="49" charset="0"/>
              </a:rPr>
              <a:t>// MJ: Increments the timer's internal interrupt counter</a:t>
            </a:r>
          </a:p>
          <a:p>
            <a:pPr marL="114300" indent="0" algn="l">
              <a:buNone/>
            </a:pPr>
            <a:r>
              <a:rPr lang="en-US" sz="2000" dirty="0">
                <a:solidFill>
                  <a:srgbClr val="000000"/>
                </a:solidFill>
                <a:latin typeface="Consolas" panose="020B0609020204030204" pitchFamily="49" charset="0"/>
              </a:rPr>
              <a:t>}</a:t>
            </a: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CDD4296E-D720-A79E-6DB2-384B3616712F}"/>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AE1B038A-A376-ED88-57CA-73FCB4635D7D}"/>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Code Submissions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61682BF2-E24D-B3F1-7687-29C3961045C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76843C40-D43C-8785-E563-24B78186B03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D8500124-16F2-32A8-F70D-E806282DACE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CCF6810E-5146-1799-9E4D-B540B5AACDD4}"/>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591A5A0E-361F-1ADF-9F73-354A2F70CE82}"/>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373ADE7D-1D71-B192-DFE6-D8DF3E0C6B1E}"/>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13838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509F4C5-9090-C5AC-2487-420CA78A2C6A}"/>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E0B9EF04-BD98-6DFE-8895-EA972860C5A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You will be using a version control (think of it as a backup system) called “git”</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For it to be effective, be sure that you are “committing” and “pushing often! If you do not, then you will most likely lose your data</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are sharing the machines with all the sections; it is HIGHLY probably someone will accidentally change your code. ( yes, it happens very often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Any software related job uses it, so best to get started on good practices now!</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DBDFAB70-850C-F4EE-FB93-3DA7BEB05774}"/>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005F3869-9DEB-0A7F-1353-317AE349529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Git</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C5B20354-AC4C-7CD8-EB7A-68662BA3A26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37FFC10-A53B-FCE1-9123-7919F350EDC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97613D00-D32B-1441-BCFC-CF0CE9F31E5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DBA3F28-2873-50BC-C4F2-FCF00D478DB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0A76B887-3C56-A844-4F67-BC3DC23A4DE9}"/>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A4F6B98F-A736-ACAE-C596-A5146D975DE1}"/>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5124" name="Picture 4" descr="GitHub - shahzaneer/Git-and-Github-Fundamentals: All about Git Version  Controlling System and GitHub the web based git-repositories hosting  platform">
            <a:extLst>
              <a:ext uri="{FF2B5EF4-FFF2-40B4-BE49-F238E27FC236}">
                <a16:creationId xmlns:a16="http://schemas.microsoft.com/office/drawing/2014/main" id="{7C7351D6-EBBC-1027-7660-0184F9A6A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61" b="19979"/>
          <a:stretch>
            <a:fillRect/>
          </a:stretch>
        </p:blipFill>
        <p:spPr bwMode="auto">
          <a:xfrm>
            <a:off x="3699423" y="4436956"/>
            <a:ext cx="4264800" cy="158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7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BB991DE-424D-D08A-4F15-32FA6879C6A2}"/>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AA07A29-0CA3-C6F2-E8EA-1B7B73DDE4AD}"/>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Checkoffs will always be due Tuesdays at 5PM</a:t>
            </a:r>
          </a:p>
          <a:p>
            <a:pPr marL="285750" indent="-285750">
              <a:lnSpc>
                <a:spcPct val="100000"/>
              </a:lnSpc>
              <a:spcBef>
                <a:spcPts val="0"/>
              </a:spcBef>
              <a:buSzPts val="2000"/>
            </a:pPr>
            <a:r>
              <a:rPr lang="en-US" sz="2000" dirty="0">
                <a:latin typeface="+mj-lt"/>
                <a:cs typeface="Arial"/>
                <a:sym typeface="Arial"/>
              </a:rPr>
              <a:t>Code submission / Questions will always be due Wednesdays at 9AM</a:t>
            </a:r>
          </a:p>
          <a:p>
            <a:pPr marL="285750" indent="-285750">
              <a:lnSpc>
                <a:spcPct val="100000"/>
              </a:lnSpc>
              <a:spcBef>
                <a:spcPts val="0"/>
              </a:spcBef>
              <a:buSzPts val="2000"/>
            </a:pPr>
            <a:r>
              <a:rPr lang="en-US" sz="2000" dirty="0">
                <a:latin typeface="+mj-lt"/>
                <a:cs typeface="Arial"/>
                <a:sym typeface="Arial"/>
              </a:rPr>
              <a:t>Lab submission deadlines, Tuesday of the week when the next </a:t>
            </a:r>
            <a:r>
              <a:rPr lang="en-US" sz="2000">
                <a:latin typeface="+mj-lt"/>
                <a:cs typeface="Arial"/>
                <a:sym typeface="Arial"/>
              </a:rPr>
              <a:t>lab starts lab</a:t>
            </a:r>
            <a:endParaRPr lang="en-US" sz="2000" dirty="0">
              <a:latin typeface="+mj-lt"/>
              <a:cs typeface="Arial"/>
              <a:sym typeface="Arial"/>
            </a:endParaRP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E2BF515B-83FC-6BB7-7930-CA56758104AA}"/>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33BF77B-4F7C-D39C-A049-97E8698C00B7}"/>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Submission Deadline</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27419B03-BF28-6A32-CDE3-14EE03C3D707}"/>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19D27AA-9408-7411-7FF1-5D920C3546E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4C67199D-4542-9EA2-6FE1-5BAC22F83D6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802CD4BC-55A8-7F0F-6C66-ADBA5287127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FA56CD6E-6A32-798C-19E4-BA42C68B330E}"/>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B2D0BBDD-3B2D-536B-DABD-1902E31EF6C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805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3A67C6BF-4E1D-E3BC-9478-65CAF3CAD9B8}"/>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1A8DE649-72B7-332F-6A2F-DEFFF88DCE6C}"/>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HW1 Question 1 and Reading Question 4</a:t>
            </a:r>
          </a:p>
          <a:p>
            <a:pPr marL="285750" indent="-285750">
              <a:lnSpc>
                <a:spcPct val="100000"/>
              </a:lnSpc>
              <a:spcBef>
                <a:spcPts val="0"/>
              </a:spcBef>
              <a:buSzPts val="2000"/>
            </a:pPr>
            <a:r>
              <a:rPr lang="en-US" sz="2000" dirty="0">
                <a:latin typeface="+mj-lt"/>
                <a:cs typeface="Arial"/>
                <a:sym typeface="Arial"/>
              </a:rPr>
              <a:t>LabVIEW Assignment 1</a:t>
            </a:r>
          </a:p>
          <a:p>
            <a:pPr marL="285750" indent="-285750">
              <a:lnSpc>
                <a:spcPct val="100000"/>
              </a:lnSpc>
              <a:spcBef>
                <a:spcPts val="0"/>
              </a:spcBef>
              <a:buSzPts val="2000"/>
            </a:pPr>
            <a:r>
              <a:rPr lang="en-US" sz="2000" dirty="0">
                <a:latin typeface="+mj-lt"/>
                <a:cs typeface="Arial"/>
                <a:sym typeface="Arial"/>
              </a:rPr>
              <a:t>Reading Lab 1 before next week</a:t>
            </a:r>
          </a:p>
          <a:p>
            <a:pPr marL="742950" lvl="1" indent="-285750">
              <a:lnSpc>
                <a:spcPct val="100000"/>
              </a:lnSpc>
              <a:spcBef>
                <a:spcPts val="0"/>
              </a:spcBef>
              <a:buSzPts val="2000"/>
            </a:pPr>
            <a:endParaRPr lang="en-US" sz="1600" dirty="0">
              <a:latin typeface="+mj-lt"/>
              <a:cs typeface="Arial"/>
              <a:sym typeface="Arial"/>
            </a:endParaRP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endParaRPr lang="en-US" sz="2000" dirty="0">
              <a:solidFill>
                <a:schemeClr val="tx1"/>
              </a:solidFill>
              <a:latin typeface="+mj-lt"/>
              <a:cs typeface="Arial"/>
              <a:sym typeface="Arial"/>
            </a:endParaRPr>
          </a:p>
          <a:p>
            <a:pPr marL="285750" indent="-285750">
              <a:lnSpc>
                <a:spcPct val="100000"/>
              </a:lnSpc>
              <a:spcBef>
                <a:spcPts val="0"/>
              </a:spcBef>
              <a:buSzPts val="2000"/>
            </a:pPr>
            <a:endParaRPr lang="en-US" sz="1800" dirty="0">
              <a:solidFill>
                <a:schemeClr val="tx1"/>
              </a:solidFill>
              <a:latin typeface="+mj-lt"/>
              <a:cs typeface="Arial"/>
              <a:sym typeface="Arial"/>
            </a:endParaRPr>
          </a:p>
        </p:txBody>
      </p:sp>
      <p:sp>
        <p:nvSpPr>
          <p:cNvPr id="119" name="Google Shape;119;p29">
            <a:extLst>
              <a:ext uri="{FF2B5EF4-FFF2-40B4-BE49-F238E27FC236}">
                <a16:creationId xmlns:a16="http://schemas.microsoft.com/office/drawing/2014/main" id="{F4CFC905-0184-0866-926D-E8D863982E00}"/>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32AB77CE-B54B-7E06-5F51-5D6C8B19FEC8}"/>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Next Steps</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700EA8C6-8CB2-590C-F8F3-32A0A89D111F}"/>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D1708645-D7E1-1E8F-89F0-06B2D99D969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9B14CBFA-0E5A-4822-6E20-0196B76E84F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31638925-2E60-A654-FD0F-4D3B7EEC5B9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9E0C7826-55F8-C2C2-8C31-7402E63F0EF8}"/>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3C692B85-A55C-C5C1-513B-CF8FA90DC44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8576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9"/>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solidFill>
                  <a:schemeClr val="tx1"/>
                </a:solidFill>
                <a:latin typeface="Arial"/>
                <a:ea typeface="Arial"/>
                <a:cs typeface="Arial"/>
                <a:sym typeface="Arial"/>
              </a:rPr>
              <a:t>Lectures: </a:t>
            </a:r>
            <a:r>
              <a:rPr lang="en-US" sz="2000" dirty="0">
                <a:solidFill>
                  <a:schemeClr val="tx1"/>
                </a:solidFill>
                <a:latin typeface="Arial"/>
                <a:ea typeface="Arial"/>
                <a:cs typeface="Arial"/>
                <a:sym typeface="Arial"/>
              </a:rPr>
              <a:t>Monday and Wednesday 9:00am-9:50am</a:t>
            </a:r>
          </a:p>
          <a:p>
            <a:pPr marL="0" lvl="0" indent="0" algn="l" rtl="0">
              <a:lnSpc>
                <a:spcPct val="100000"/>
              </a:lnSpc>
              <a:spcBef>
                <a:spcPts val="0"/>
              </a:spcBef>
              <a:spcAft>
                <a:spcPts val="0"/>
              </a:spcAft>
              <a:buSzPts val="2000"/>
              <a:buNone/>
            </a:pPr>
            <a:endParaRPr lang="en-US" sz="2000" dirty="0">
              <a:solidFill>
                <a:schemeClr val="dk1"/>
              </a:solidFill>
              <a:latin typeface="Arial"/>
              <a:ea typeface="Arial"/>
              <a:cs typeface="Arial"/>
              <a:sym typeface="Arial"/>
            </a:endParaRPr>
          </a:p>
          <a:p>
            <a:pPr marL="0" lvl="0" indent="0" algn="l" rtl="0">
              <a:lnSpc>
                <a:spcPct val="100000"/>
              </a:lnSpc>
              <a:spcBef>
                <a:spcPts val="0"/>
              </a:spcBef>
              <a:spcAft>
                <a:spcPts val="0"/>
              </a:spcAft>
              <a:buSzPts val="2000"/>
              <a:buNone/>
            </a:pPr>
            <a:r>
              <a:rPr lang="en-US" sz="2000" b="1" dirty="0">
                <a:latin typeface="Arial"/>
                <a:ea typeface="Arial"/>
                <a:cs typeface="Arial"/>
                <a:sym typeface="Arial"/>
              </a:rPr>
              <a:t>Locations: </a:t>
            </a:r>
          </a:p>
          <a:p>
            <a:pPr marL="285750" indent="-285750">
              <a:lnSpc>
                <a:spcPct val="100000"/>
              </a:lnSpc>
              <a:spcBef>
                <a:spcPts val="0"/>
              </a:spcBef>
              <a:buSzPts val="2000"/>
            </a:pPr>
            <a:r>
              <a:rPr lang="en-US" sz="2000" b="1" dirty="0">
                <a:latin typeface="Arial"/>
                <a:ea typeface="Arial"/>
                <a:cs typeface="Arial"/>
                <a:sym typeface="Arial"/>
              </a:rPr>
              <a:t>Lecture: </a:t>
            </a:r>
            <a:r>
              <a:rPr lang="en-US" sz="2000" dirty="0">
                <a:latin typeface="Arial"/>
                <a:ea typeface="Arial"/>
                <a:cs typeface="Arial"/>
                <a:sym typeface="Arial"/>
              </a:rPr>
              <a:t>Here!</a:t>
            </a:r>
          </a:p>
          <a:p>
            <a:pPr marL="285750" indent="-285750">
              <a:lnSpc>
                <a:spcPct val="100000"/>
              </a:lnSpc>
              <a:spcBef>
                <a:spcPts val="0"/>
              </a:spcBef>
              <a:buSzPts val="2000"/>
            </a:pPr>
            <a:r>
              <a:rPr lang="en-US" sz="2000" b="1" dirty="0">
                <a:latin typeface="Arial"/>
                <a:ea typeface="Arial"/>
                <a:cs typeface="Arial"/>
                <a:sym typeface="Arial"/>
              </a:rPr>
              <a:t>Lab: </a:t>
            </a:r>
            <a:r>
              <a:rPr lang="en-US" sz="2000" dirty="0">
                <a:latin typeface="Arial"/>
                <a:ea typeface="Arial"/>
                <a:cs typeface="Arial"/>
                <a:sym typeface="Arial"/>
              </a:rPr>
              <a:t>ECEB 3080</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The Team:</a:t>
            </a:r>
          </a:p>
          <a:p>
            <a:pPr marL="285750" indent="-285750">
              <a:lnSpc>
                <a:spcPct val="100000"/>
              </a:lnSpc>
              <a:spcBef>
                <a:spcPts val="0"/>
              </a:spcBef>
              <a:buSzPts val="2000"/>
            </a:pPr>
            <a:r>
              <a:rPr lang="en-US" sz="2000" b="1" dirty="0">
                <a:latin typeface="Arial"/>
                <a:cs typeface="Arial"/>
                <a:sym typeface="Arial"/>
              </a:rPr>
              <a:t>Marius Juston: </a:t>
            </a:r>
            <a:r>
              <a:rPr lang="en-US" sz="2000" dirty="0">
                <a:latin typeface="Arial"/>
                <a:cs typeface="Arial"/>
                <a:sym typeface="Arial"/>
              </a:rPr>
              <a:t>Instructor</a:t>
            </a:r>
          </a:p>
          <a:p>
            <a:pPr marL="285750" indent="-285750">
              <a:lnSpc>
                <a:spcPct val="100000"/>
              </a:lnSpc>
              <a:spcBef>
                <a:spcPts val="0"/>
              </a:spcBef>
              <a:buSzPts val="2000"/>
            </a:pPr>
            <a:r>
              <a:rPr lang="en-US" sz="2000" b="1" dirty="0">
                <a:latin typeface="Arial"/>
                <a:cs typeface="Arial"/>
                <a:sym typeface="Arial"/>
              </a:rPr>
              <a:t>Dan Block: </a:t>
            </a:r>
            <a:r>
              <a:rPr lang="en-US" sz="2000" dirty="0">
                <a:latin typeface="Arial"/>
                <a:cs typeface="Arial"/>
                <a:sym typeface="Arial"/>
              </a:rPr>
              <a:t>Lab Instructor</a:t>
            </a:r>
          </a:p>
          <a:p>
            <a:pPr marL="285750" indent="-285750">
              <a:lnSpc>
                <a:spcPct val="100000"/>
              </a:lnSpc>
              <a:spcBef>
                <a:spcPts val="0"/>
              </a:spcBef>
              <a:buSzPts val="2000"/>
            </a:pPr>
            <a:r>
              <a:rPr lang="en-US" sz="2000" b="1" dirty="0">
                <a:latin typeface="Arial"/>
                <a:cs typeface="Arial"/>
                <a:sym typeface="Arial"/>
              </a:rPr>
              <a:t>Lakshmi Manoj: </a:t>
            </a:r>
            <a:r>
              <a:rPr lang="en-US" sz="2000" dirty="0">
                <a:latin typeface="Arial"/>
                <a:cs typeface="Arial"/>
                <a:sym typeface="Arial"/>
              </a:rPr>
              <a:t>TA</a:t>
            </a:r>
          </a:p>
          <a:p>
            <a:pPr marL="285750" indent="-285750">
              <a:lnSpc>
                <a:spcPct val="100000"/>
              </a:lnSpc>
              <a:spcBef>
                <a:spcPts val="0"/>
              </a:spcBef>
              <a:buSzPts val="2000"/>
            </a:pPr>
            <a:r>
              <a:rPr lang="en-US" sz="2000" b="1" dirty="0">
                <a:latin typeface="Arial"/>
                <a:cs typeface="Arial"/>
                <a:sym typeface="Arial"/>
              </a:rPr>
              <a:t>Samuel Folorunsho</a:t>
            </a:r>
            <a:r>
              <a:rPr lang="en-US" sz="2000" dirty="0">
                <a:latin typeface="Arial"/>
                <a:cs typeface="Arial"/>
                <a:sym typeface="Arial"/>
              </a:rPr>
              <a:t>: TA</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Office hours: </a:t>
            </a:r>
            <a:r>
              <a:rPr lang="en-US" sz="2000" dirty="0">
                <a:latin typeface="Arial"/>
                <a:cs typeface="Arial"/>
                <a:sym typeface="Arial"/>
              </a:rPr>
              <a:t>announced and posted on Canvas when finalized.</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Recordings: </a:t>
            </a:r>
            <a:r>
              <a:rPr lang="en-US" sz="2000" dirty="0">
                <a:latin typeface="Arial"/>
                <a:cs typeface="Arial"/>
                <a:sym typeface="Arial"/>
              </a:rPr>
              <a:t>Available on Illinois Media Space. Link available on course webpage</a:t>
            </a:r>
          </a:p>
        </p:txBody>
      </p:sp>
      <p:sp>
        <p:nvSpPr>
          <p:cNvPr id="119" name="Google Shape;119;p29"/>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Course Information</a:t>
            </a:r>
            <a:endParaRPr sz="2400" b="0" i="0" u="none" strike="noStrike" cap="none" dirty="0">
              <a:solidFill>
                <a:schemeClr val="lt1"/>
              </a:solidFill>
              <a:latin typeface="Arial"/>
              <a:ea typeface="Arial"/>
              <a:cs typeface="Arial"/>
              <a:sym typeface="Arial"/>
            </a:endParaRPr>
          </a:p>
        </p:txBody>
      </p:sp>
      <p:pic>
        <p:nvPicPr>
          <p:cNvPr id="121" name="Google Shape;121;p29"/>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p:cNvGrpSpPr/>
          <p:nvPr/>
        </p:nvGrpSpPr>
        <p:grpSpPr>
          <a:xfrm>
            <a:off x="4066674" y="6601537"/>
            <a:ext cx="5233412" cy="70446"/>
            <a:chOff x="4033424" y="6601537"/>
            <a:chExt cx="5233412" cy="70446"/>
          </a:xfrm>
        </p:grpSpPr>
        <p:cxnSp>
          <p:nvCxnSpPr>
            <p:cNvPr id="125" name="Google Shape;125;p29"/>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4" name="Picture 3">
            <a:extLst>
              <a:ext uri="{FF2B5EF4-FFF2-40B4-BE49-F238E27FC236}">
                <a16:creationId xmlns:a16="http://schemas.microsoft.com/office/drawing/2014/main" id="{F08F1229-F74C-C806-9243-DFA99F70E43C}"/>
              </a:ext>
            </a:extLst>
          </p:cNvPr>
          <p:cNvPicPr>
            <a:picLocks noChangeAspect="1"/>
          </p:cNvPicPr>
          <p:nvPr/>
        </p:nvPicPr>
        <p:blipFill>
          <a:blip r:embed="rId4"/>
          <a:stretch>
            <a:fillRect/>
          </a:stretch>
        </p:blipFill>
        <p:spPr>
          <a:xfrm>
            <a:off x="6374934" y="1684801"/>
            <a:ext cx="5179276" cy="2913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7"/>
          <p:cNvSpPr txBox="1"/>
          <p:nvPr/>
        </p:nvSpPr>
        <p:spPr>
          <a:xfrm>
            <a:off x="2275515" y="2492289"/>
            <a:ext cx="7640969" cy="187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6600" b="1" i="0" u="none" strike="noStrike" cap="none" dirty="0">
                <a:solidFill>
                  <a:schemeClr val="lt1"/>
                </a:solidFill>
                <a:latin typeface="Arial"/>
                <a:ea typeface="Arial"/>
                <a:cs typeface="Arial"/>
                <a:sym typeface="Arial"/>
              </a:rPr>
              <a:t>Questions</a:t>
            </a:r>
            <a:r>
              <a:rPr lang="en-US" sz="5400" b="1" dirty="0">
                <a:solidFill>
                  <a:schemeClr val="lt1"/>
                </a:solidFill>
              </a:rPr>
              <a:t>?</a:t>
            </a:r>
          </a:p>
          <a:p>
            <a:pPr marL="0" marR="0" lvl="0" indent="0" algn="ctr" rtl="0">
              <a:lnSpc>
                <a:spcPct val="100000"/>
              </a:lnSpc>
              <a:spcBef>
                <a:spcPts val="0"/>
              </a:spcBef>
              <a:spcAft>
                <a:spcPts val="0"/>
              </a:spcAft>
              <a:buNone/>
            </a:pPr>
            <a:endParaRPr lang="en-US" sz="1800" b="1" dirty="0">
              <a:solidFill>
                <a:schemeClr val="lt1"/>
              </a:solidFill>
            </a:endParaRPr>
          </a:p>
          <a:p>
            <a:pPr marL="0" marR="0" lvl="0" indent="0" algn="ctr" rtl="0">
              <a:lnSpc>
                <a:spcPct val="100000"/>
              </a:lnSpc>
              <a:spcBef>
                <a:spcPts val="0"/>
              </a:spcBef>
              <a:spcAft>
                <a:spcPts val="0"/>
              </a:spcAft>
              <a:buNone/>
            </a:pPr>
            <a:r>
              <a:rPr lang="en-US" sz="1800" dirty="0">
                <a:solidFill>
                  <a:schemeClr val="lt1"/>
                </a:solidFill>
              </a:rPr>
              <a:t>(Students that have been unable to register, come talk to me after class)</a:t>
            </a:r>
          </a:p>
        </p:txBody>
      </p:sp>
      <p:pic>
        <p:nvPicPr>
          <p:cNvPr id="265" name="Google Shape;265;p37"/>
          <p:cNvPicPr preferRelativeResize="0"/>
          <p:nvPr/>
        </p:nvPicPr>
        <p:blipFill rotWithShape="1">
          <a:blip r:embed="rId4">
            <a:alphaModFix/>
          </a:blip>
          <a:srcRect/>
          <a:stretch/>
        </p:blipFill>
        <p:spPr>
          <a:xfrm>
            <a:off x="11557509" y="233819"/>
            <a:ext cx="271308" cy="389810"/>
          </a:xfrm>
          <a:prstGeom prst="rect">
            <a:avLst/>
          </a:prstGeom>
          <a:noFill/>
          <a:ln>
            <a:noFill/>
          </a:ln>
        </p:spPr>
      </p:pic>
      <p:sp>
        <p:nvSpPr>
          <p:cNvPr id="266" name="Google Shape;266;p37"/>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GRAINGER ENGINEERING</a:t>
            </a:r>
            <a:endParaRPr/>
          </a:p>
        </p:txBody>
      </p:sp>
      <p:sp>
        <p:nvSpPr>
          <p:cNvPr id="267" name="Google Shape;267;p37"/>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chemeClr val="lt1"/>
                </a:solidFill>
              </a:rPr>
              <a:t>SYSTEMS ENGINEERING </a:t>
            </a:r>
            <a:endParaRPr dirty="0"/>
          </a:p>
        </p:txBody>
      </p:sp>
      <p:grpSp>
        <p:nvGrpSpPr>
          <p:cNvPr id="268" name="Google Shape;268;p37"/>
          <p:cNvGrpSpPr/>
          <p:nvPr/>
        </p:nvGrpSpPr>
        <p:grpSpPr>
          <a:xfrm>
            <a:off x="4066674" y="6601537"/>
            <a:ext cx="5233412" cy="70446"/>
            <a:chOff x="4033424" y="6601537"/>
            <a:chExt cx="5233412" cy="70446"/>
          </a:xfrm>
        </p:grpSpPr>
        <p:cxnSp>
          <p:nvCxnSpPr>
            <p:cNvPr id="269" name="Google Shape;269;p37"/>
            <p:cNvCxnSpPr/>
            <p:nvPr/>
          </p:nvCxnSpPr>
          <p:spPr>
            <a:xfrm rot="10800000">
              <a:off x="4033424" y="6639606"/>
              <a:ext cx="5164651" cy="0"/>
            </a:xfrm>
            <a:prstGeom prst="straightConnector1">
              <a:avLst/>
            </a:prstGeom>
            <a:noFill/>
            <a:ln w="9525" cap="flat" cmpd="sng">
              <a:solidFill>
                <a:schemeClr val="lt1"/>
              </a:solidFill>
              <a:prstDash val="solid"/>
              <a:round/>
              <a:headEnd type="none" w="sm" len="sm"/>
              <a:tailEnd type="none" w="sm" len="sm"/>
            </a:ln>
          </p:spPr>
        </p:cxnSp>
        <p:sp>
          <p:nvSpPr>
            <p:cNvPr id="270" name="Google Shape;270;p37"/>
            <p:cNvSpPr/>
            <p:nvPr/>
          </p:nvSpPr>
          <p:spPr>
            <a:xfrm>
              <a:off x="9196390" y="6601537"/>
              <a:ext cx="70446" cy="7044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pic>
        <p:nvPicPr>
          <p:cNvPr id="275" name="Google Shape;275;p38"/>
          <p:cNvPicPr preferRelativeResize="0"/>
          <p:nvPr/>
        </p:nvPicPr>
        <p:blipFill rotWithShape="1">
          <a:blip r:embed="rId4">
            <a:alphaModFix/>
          </a:blip>
          <a:srcRect/>
          <a:stretch/>
        </p:blipFill>
        <p:spPr>
          <a:xfrm>
            <a:off x="2259350" y="2791508"/>
            <a:ext cx="5414193" cy="1274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9177F721-23E4-D353-5757-E80B5CDF08F4}"/>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7E0E5985-EDC1-AADE-711E-6B1E0D2314BC}"/>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latin typeface="Arial"/>
                <a:cs typeface="Arial"/>
                <a:sym typeface="Arial"/>
              </a:rPr>
              <a:t>Canvas: </a:t>
            </a:r>
            <a:r>
              <a:rPr lang="en-US" sz="2000" dirty="0">
                <a:latin typeface="Arial"/>
                <a:cs typeface="Arial"/>
                <a:sym typeface="Arial"/>
                <a:hlinkClick r:id="rId3"/>
              </a:rPr>
              <a:t>https://canvas.illinois.edu/courses/64094</a:t>
            </a:r>
            <a:endParaRPr lang="en-US" sz="2000" dirty="0">
              <a:latin typeface="Arial"/>
              <a:cs typeface="Arial"/>
              <a:sym typeface="Arial"/>
            </a:endParaRPr>
          </a:p>
          <a:p>
            <a:pPr marL="342900">
              <a:lnSpc>
                <a:spcPct val="100000"/>
              </a:lnSpc>
              <a:spcBef>
                <a:spcPts val="0"/>
              </a:spcBef>
              <a:buSzPts val="2000"/>
            </a:pPr>
            <a:r>
              <a:rPr lang="en-US" sz="2000" dirty="0">
                <a:latin typeface="Arial"/>
                <a:cs typeface="Arial"/>
                <a:sym typeface="Arial"/>
              </a:rPr>
              <a:t>Will post the lecture slides</a:t>
            </a:r>
          </a:p>
          <a:p>
            <a:pPr marL="342900">
              <a:lnSpc>
                <a:spcPct val="100000"/>
              </a:lnSpc>
              <a:spcBef>
                <a:spcPts val="0"/>
              </a:spcBef>
              <a:buSzPts val="2000"/>
            </a:pPr>
            <a:endParaRPr lang="en-US" sz="2000" dirty="0">
              <a:latin typeface="Arial"/>
              <a:cs typeface="Arial"/>
              <a:sym typeface="Arial"/>
            </a:endParaRPr>
          </a:p>
          <a:p>
            <a:pPr marL="0" indent="0">
              <a:lnSpc>
                <a:spcPct val="100000"/>
              </a:lnSpc>
              <a:spcBef>
                <a:spcPts val="0"/>
              </a:spcBef>
              <a:buSzPts val="2000"/>
              <a:buNone/>
            </a:pPr>
            <a:r>
              <a:rPr lang="en-US" sz="2000" b="1" dirty="0" err="1">
                <a:latin typeface="Arial"/>
                <a:cs typeface="Arial"/>
                <a:sym typeface="Arial"/>
              </a:rPr>
              <a:t>Gradescope</a:t>
            </a:r>
            <a:r>
              <a:rPr lang="en-US" sz="2000" b="1" dirty="0">
                <a:latin typeface="Arial"/>
                <a:cs typeface="Arial"/>
                <a:sym typeface="Arial"/>
              </a:rPr>
              <a:t>:</a:t>
            </a:r>
            <a:r>
              <a:rPr lang="en-US" sz="2000" dirty="0">
                <a:latin typeface="Arial"/>
                <a:cs typeface="Arial"/>
                <a:sym typeface="Arial"/>
              </a:rPr>
              <a:t> </a:t>
            </a:r>
            <a:r>
              <a:rPr lang="en-US" sz="2000" dirty="0">
                <a:latin typeface="Arial"/>
                <a:cs typeface="Arial"/>
                <a:sym typeface="Arial"/>
                <a:hlinkClick r:id="rId4"/>
              </a:rPr>
              <a:t>https://www.gradescope.com/courses/1232277</a:t>
            </a:r>
            <a:r>
              <a:rPr lang="en-US" sz="2000" dirty="0">
                <a:latin typeface="Arial"/>
                <a:cs typeface="Arial"/>
                <a:sym typeface="Arial"/>
              </a:rPr>
              <a:t> </a:t>
            </a:r>
          </a:p>
          <a:p>
            <a:pPr marL="342900">
              <a:lnSpc>
                <a:spcPct val="100000"/>
              </a:lnSpc>
              <a:spcBef>
                <a:spcPts val="0"/>
              </a:spcBef>
              <a:buSzPts val="2000"/>
            </a:pPr>
            <a:r>
              <a:rPr lang="en-US" sz="2000" dirty="0">
                <a:latin typeface="Arial"/>
                <a:cs typeface="Arial"/>
                <a:sym typeface="Arial"/>
              </a:rPr>
              <a:t>Should have already been automatically enrolled.</a:t>
            </a:r>
          </a:p>
          <a:p>
            <a:pPr marL="0" indent="0">
              <a:lnSpc>
                <a:spcPct val="100000"/>
              </a:lnSpc>
              <a:spcBef>
                <a:spcPts val="0"/>
              </a:spcBef>
              <a:buSzPts val="2000"/>
              <a:buNone/>
            </a:pPr>
            <a:endParaRPr lang="en-US" sz="2000" b="1"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Recordings: </a:t>
            </a:r>
            <a:r>
              <a:rPr lang="en-US" sz="2000" dirty="0">
                <a:latin typeface="Arial"/>
                <a:cs typeface="Arial"/>
                <a:sym typeface="Arial"/>
              </a:rPr>
              <a:t>Available on Illinois Media Space. Link available on course webpage</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Most important link: </a:t>
            </a:r>
            <a:r>
              <a:rPr lang="en-US" sz="2000" dirty="0">
                <a:latin typeface="Arial"/>
                <a:cs typeface="Arial"/>
                <a:sym typeface="Arial"/>
                <a:hlinkClick r:id="rId5"/>
              </a:rPr>
              <a:t>https://coecsl.ece.illinois.edu/se423/</a:t>
            </a:r>
            <a:endParaRPr lang="en-US" sz="2000" dirty="0">
              <a:latin typeface="Arial"/>
              <a:cs typeface="Arial"/>
              <a:sym typeface="Arial"/>
            </a:endParaRPr>
          </a:p>
          <a:p>
            <a:pPr marL="342900">
              <a:lnSpc>
                <a:spcPct val="100000"/>
              </a:lnSpc>
              <a:spcBef>
                <a:spcPts val="0"/>
              </a:spcBef>
              <a:buSzPts val="2000"/>
            </a:pPr>
            <a:r>
              <a:rPr lang="en-US" sz="2000" dirty="0">
                <a:latin typeface="Arial"/>
                <a:cs typeface="Arial"/>
                <a:sym typeface="Arial"/>
              </a:rPr>
              <a:t>You will be using it very often this class, has the HWs, labs and final project documents</a:t>
            </a:r>
          </a:p>
          <a:p>
            <a:pPr marL="342900">
              <a:lnSpc>
                <a:spcPct val="100000"/>
              </a:lnSpc>
              <a:spcBef>
                <a:spcPts val="0"/>
              </a:spcBef>
              <a:buSzPts val="2000"/>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Converted documents in LaTeX</a:t>
            </a:r>
            <a:r>
              <a:rPr lang="en-US" sz="2000" dirty="0">
                <a:latin typeface="Arial"/>
                <a:cs typeface="Arial"/>
                <a:sym typeface="Arial"/>
              </a:rPr>
              <a:t>:</a:t>
            </a:r>
          </a:p>
          <a:p>
            <a:pPr marL="342900">
              <a:lnSpc>
                <a:spcPct val="100000"/>
              </a:lnSpc>
              <a:spcBef>
                <a:spcPts val="0"/>
              </a:spcBef>
              <a:buSzPts val="2000"/>
            </a:pPr>
            <a:r>
              <a:rPr lang="en-US" sz="2000" dirty="0">
                <a:latin typeface="Arial"/>
                <a:cs typeface="Arial"/>
                <a:sym typeface="Arial"/>
              </a:rPr>
              <a:t>Compiled PDFs: </a:t>
            </a:r>
            <a:r>
              <a:rPr lang="en-US" sz="2000" dirty="0">
                <a:latin typeface="Arial"/>
                <a:cs typeface="Arial"/>
                <a:sym typeface="Arial"/>
                <a:hlinkClick r:id="rId6"/>
              </a:rPr>
              <a:t>https://marius-juston.github.io/SE-423---Class-Material/</a:t>
            </a:r>
            <a:r>
              <a:rPr lang="en-US" sz="2000" dirty="0">
                <a:latin typeface="Arial"/>
                <a:cs typeface="Arial"/>
                <a:sym typeface="Arial"/>
              </a:rPr>
              <a:t> </a:t>
            </a:r>
          </a:p>
          <a:p>
            <a:pPr marL="342900">
              <a:lnSpc>
                <a:spcPct val="100000"/>
              </a:lnSpc>
              <a:spcBef>
                <a:spcPts val="0"/>
              </a:spcBef>
              <a:buSzPts val="2000"/>
            </a:pPr>
            <a:r>
              <a:rPr lang="en-US" sz="2000" dirty="0">
                <a:latin typeface="Arial"/>
                <a:cs typeface="Arial"/>
                <a:sym typeface="Arial"/>
              </a:rPr>
              <a:t>Raw LaTeX: </a:t>
            </a:r>
            <a:r>
              <a:rPr lang="en-US" sz="2000" dirty="0">
                <a:latin typeface="Arial"/>
                <a:cs typeface="Arial"/>
                <a:sym typeface="Arial"/>
                <a:hlinkClick r:id="rId7"/>
              </a:rPr>
              <a:t>https://github.com/Marius-Juston/SE-423---Class-Material</a:t>
            </a:r>
            <a:r>
              <a:rPr lang="en-US" sz="2000" dirty="0">
                <a:latin typeface="Arial"/>
                <a:cs typeface="Arial"/>
                <a:sym typeface="Arial"/>
              </a:rPr>
              <a:t> </a:t>
            </a:r>
          </a:p>
          <a:p>
            <a:pPr marL="342900">
              <a:lnSpc>
                <a:spcPct val="100000"/>
              </a:lnSpc>
              <a:spcBef>
                <a:spcPts val="0"/>
              </a:spcBef>
              <a:buSzPts val="2000"/>
            </a:pPr>
            <a:endParaRPr lang="en-US" sz="2000" dirty="0">
              <a:latin typeface="Arial"/>
              <a:cs typeface="Arial"/>
              <a:sym typeface="Arial"/>
            </a:endParaRPr>
          </a:p>
        </p:txBody>
      </p:sp>
      <p:sp>
        <p:nvSpPr>
          <p:cNvPr id="119" name="Google Shape;119;p29">
            <a:extLst>
              <a:ext uri="{FF2B5EF4-FFF2-40B4-BE49-F238E27FC236}">
                <a16:creationId xmlns:a16="http://schemas.microsoft.com/office/drawing/2014/main" id="{518613D9-0997-8A4C-08E6-68DF92CE7E11}"/>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96EEB73-3BCF-111E-F879-40A48F280A5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Course Information</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9509FC90-AF50-31CF-8A57-20B019C49DAF}"/>
              </a:ext>
            </a:extLst>
          </p:cNvPr>
          <p:cNvPicPr preferRelativeResize="0"/>
          <p:nvPr/>
        </p:nvPicPr>
        <p:blipFill rotWithShape="1">
          <a:blip r:embed="rId8">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953A7AD1-5AC9-0411-C52E-21701B6C533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6C41FCF0-674E-1D6F-61A7-93CCFF4FC22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13876D79-5384-DA2A-365C-F0AD91EADE9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BDACCB11-85D4-F2E2-B46B-83C55066E388}"/>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F583576-2FA0-5BA6-697A-96BF4516D0BE}"/>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403532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B320D0C3-0CCB-8AA6-CB9D-E026EFC2020C}"/>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799C0D90-B09C-DA96-8901-0EF32AD4A03A}"/>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000" b="1" dirty="0">
                <a:latin typeface="Arial"/>
                <a:cs typeface="Arial"/>
                <a:sym typeface="Arial"/>
              </a:rPr>
              <a:t>Syllabus: </a:t>
            </a:r>
            <a:r>
              <a:rPr lang="en-US" sz="2000" dirty="0">
                <a:latin typeface="Arial"/>
                <a:cs typeface="Arial"/>
                <a:sym typeface="Arial"/>
              </a:rPr>
              <a:t>see course website</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b="1" dirty="0">
                <a:latin typeface="Arial"/>
                <a:cs typeface="Arial"/>
                <a:sym typeface="Arial"/>
              </a:rPr>
              <a:t>Course deliverables:</a:t>
            </a:r>
          </a:p>
          <a:p>
            <a:pPr marL="342900">
              <a:lnSpc>
                <a:spcPct val="100000"/>
              </a:lnSpc>
              <a:spcBef>
                <a:spcPts val="0"/>
              </a:spcBef>
              <a:buSzPts val="2000"/>
            </a:pPr>
            <a:r>
              <a:rPr lang="en-US" sz="2000" dirty="0">
                <a:latin typeface="Arial"/>
                <a:cs typeface="Arial"/>
                <a:sym typeface="Arial"/>
              </a:rPr>
              <a:t>Check-off on all labs 30%</a:t>
            </a:r>
          </a:p>
          <a:p>
            <a:pPr marL="342900">
              <a:lnSpc>
                <a:spcPct val="100000"/>
              </a:lnSpc>
              <a:spcBef>
                <a:spcPts val="0"/>
              </a:spcBef>
              <a:buSzPts val="2000"/>
            </a:pPr>
            <a:r>
              <a:rPr lang="en-US" sz="2000" dirty="0">
                <a:latin typeface="Arial"/>
                <a:cs typeface="Arial"/>
                <a:sym typeface="Arial"/>
              </a:rPr>
              <a:t>Homework 25%</a:t>
            </a:r>
          </a:p>
          <a:p>
            <a:pPr marL="342900">
              <a:lnSpc>
                <a:spcPct val="100000"/>
              </a:lnSpc>
              <a:spcBef>
                <a:spcPts val="0"/>
              </a:spcBef>
              <a:buSzPts val="2000"/>
            </a:pPr>
            <a:r>
              <a:rPr lang="en-US" sz="2000" dirty="0">
                <a:latin typeface="Arial"/>
                <a:cs typeface="Arial"/>
                <a:sym typeface="Arial"/>
              </a:rPr>
              <a:t>LabVIEW Assignments 5%</a:t>
            </a:r>
          </a:p>
          <a:p>
            <a:pPr marL="342900">
              <a:lnSpc>
                <a:spcPct val="100000"/>
              </a:lnSpc>
              <a:spcBef>
                <a:spcPts val="0"/>
              </a:spcBef>
              <a:buSzPts val="2000"/>
            </a:pPr>
            <a:r>
              <a:rPr lang="en-US" sz="2000" dirty="0">
                <a:latin typeface="Arial"/>
                <a:cs typeface="Arial"/>
                <a:sym typeface="Arial"/>
              </a:rPr>
              <a:t>Quizzes 5%</a:t>
            </a:r>
          </a:p>
          <a:p>
            <a:pPr marL="342900">
              <a:lnSpc>
                <a:spcPct val="100000"/>
              </a:lnSpc>
              <a:spcBef>
                <a:spcPts val="0"/>
              </a:spcBef>
              <a:buSzPts val="2000"/>
            </a:pPr>
            <a:r>
              <a:rPr lang="en-US" sz="2000" dirty="0">
                <a:latin typeface="Arial"/>
                <a:cs typeface="Arial"/>
                <a:sym typeface="Arial"/>
              </a:rPr>
              <a:t>Semester Project 35%</a:t>
            </a: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endParaRPr lang="en-US" sz="2000" dirty="0">
              <a:latin typeface="Arial"/>
              <a:cs typeface="Arial"/>
              <a:sym typeface="Arial"/>
            </a:endParaRPr>
          </a:p>
          <a:p>
            <a:pPr marL="0" indent="0">
              <a:lnSpc>
                <a:spcPct val="100000"/>
              </a:lnSpc>
              <a:spcBef>
                <a:spcPts val="0"/>
              </a:spcBef>
              <a:buSzPts val="2000"/>
              <a:buNone/>
            </a:pPr>
            <a:r>
              <a:rPr lang="en-US" sz="2000" dirty="0">
                <a:latin typeface="Arial"/>
                <a:cs typeface="Arial"/>
                <a:sym typeface="Arial"/>
              </a:rPr>
              <a:t>Check-offs will be discussed later.</a:t>
            </a:r>
          </a:p>
        </p:txBody>
      </p:sp>
      <p:sp>
        <p:nvSpPr>
          <p:cNvPr id="119" name="Google Shape;119;p29">
            <a:extLst>
              <a:ext uri="{FF2B5EF4-FFF2-40B4-BE49-F238E27FC236}">
                <a16:creationId xmlns:a16="http://schemas.microsoft.com/office/drawing/2014/main" id="{E7398AA7-56DA-F499-F681-B93A23D0D060}"/>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817E8C2E-6E4F-8D4B-9924-EE86DEA37AA0}"/>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Syllabus and evaluation</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B3C4591A-C182-7742-2C81-CEDFB0603AA8}"/>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E5B17B25-52D1-32B3-FE54-FEA871624E3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B9C8E04-E256-5668-A47E-72EE9B5B87E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9FFF0639-9818-F45D-C53A-00695BA649DD}"/>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3328B8DC-CEFA-EB7B-A2F8-FDD99CF8EE11}"/>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78A0B5C2-9FBF-3A65-2AD9-9282BAC2155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688809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6C08DE6D-0396-ACD3-5033-B0802D6D2CDB}"/>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051FC8E7-C28B-2673-0BAD-6679DEE3DF73}"/>
              </a:ext>
            </a:extLst>
          </p:cNvPr>
          <p:cNvSpPr txBox="1">
            <a:spLocks noGrp="1"/>
          </p:cNvSpPr>
          <p:nvPr>
            <p:ph type="body" idx="1"/>
          </p:nvPr>
        </p:nvSpPr>
        <p:spPr>
          <a:xfrm>
            <a:off x="376809" y="1334279"/>
            <a:ext cx="701759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Arial"/>
                <a:cs typeface="Arial"/>
                <a:sym typeface="Arial"/>
              </a:rPr>
              <a:t>Very different from others you might have had, learn-by-doing!</a:t>
            </a:r>
          </a:p>
          <a:p>
            <a:pPr marL="285750" indent="-285750">
              <a:lnSpc>
                <a:spcPct val="100000"/>
              </a:lnSpc>
              <a:spcBef>
                <a:spcPts val="0"/>
              </a:spcBef>
              <a:buSzPts val="2000"/>
            </a:pPr>
            <a:r>
              <a:rPr lang="en-US" sz="2000" dirty="0">
                <a:latin typeface="Arial"/>
                <a:cs typeface="Arial"/>
                <a:sym typeface="Arial"/>
              </a:rPr>
              <a:t>No “hard” theory being taught.</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start immediately, with lab this week.</a:t>
            </a:r>
          </a:p>
          <a:p>
            <a:pPr marL="285750" indent="-285750">
              <a:lnSpc>
                <a:spcPct val="100000"/>
              </a:lnSpc>
              <a:spcBef>
                <a:spcPts val="0"/>
              </a:spcBef>
              <a:buSzPts val="2000"/>
            </a:pPr>
            <a:r>
              <a:rPr lang="en-US" sz="2000" dirty="0">
                <a:latin typeface="Arial"/>
                <a:cs typeface="Arial"/>
                <a:sym typeface="Arial"/>
              </a:rPr>
              <a:t>Working on some soldering and setting up your HW board!</a:t>
            </a:r>
          </a:p>
          <a:p>
            <a:pPr marL="0" indent="0">
              <a:lnSpc>
                <a:spcPct val="100000"/>
              </a:lnSpc>
              <a:spcBef>
                <a:spcPts val="0"/>
              </a:spcBef>
              <a:buSzPts val="2000"/>
              <a:buNone/>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get to keep the board afterwards.</a:t>
            </a:r>
            <a:endParaRPr lang="en-US" sz="2000" dirty="0"/>
          </a:p>
        </p:txBody>
      </p:sp>
      <p:sp>
        <p:nvSpPr>
          <p:cNvPr id="119" name="Google Shape;119;p29">
            <a:extLst>
              <a:ext uri="{FF2B5EF4-FFF2-40B4-BE49-F238E27FC236}">
                <a16:creationId xmlns:a16="http://schemas.microsoft.com/office/drawing/2014/main" id="{C4DD6950-BECD-B161-EA51-3661E91386BD}"/>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AFD6C8A1-B019-5BC9-7356-CC4BA1009C1F}"/>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Intro</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CB27859C-2C82-D33C-870F-F994984DA35E}"/>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2D9F87C2-2BB2-73B1-B2D9-DD514F720DD3}"/>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B3B3D42A-19D3-4183-7B13-5D05AAD3A9DB}"/>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B00339FF-C1A4-E39D-0563-9E02DA5C7F2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D4E09E10-0FA9-DF85-03D1-74BAA4C4C70C}"/>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8CD19477-9A31-1F52-3218-EF365C253008}"/>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 name="Picture 2">
            <a:extLst>
              <a:ext uri="{FF2B5EF4-FFF2-40B4-BE49-F238E27FC236}">
                <a16:creationId xmlns:a16="http://schemas.microsoft.com/office/drawing/2014/main" id="{8754EDC0-99B7-CBA6-37EB-E90E9A22774B}"/>
              </a:ext>
            </a:extLst>
          </p:cNvPr>
          <p:cNvPicPr>
            <a:picLocks noChangeAspect="1"/>
          </p:cNvPicPr>
          <p:nvPr/>
        </p:nvPicPr>
        <p:blipFill>
          <a:blip r:embed="rId4"/>
          <a:stretch>
            <a:fillRect/>
          </a:stretch>
        </p:blipFill>
        <p:spPr>
          <a:xfrm>
            <a:off x="7545600" y="1089686"/>
            <a:ext cx="4147563" cy="5381957"/>
          </a:xfrm>
          <a:prstGeom prst="rect">
            <a:avLst/>
          </a:prstGeom>
        </p:spPr>
      </p:pic>
    </p:spTree>
    <p:extLst>
      <p:ext uri="{BB962C8B-B14F-4D97-AF65-F5344CB8AC3E}">
        <p14:creationId xmlns:p14="http://schemas.microsoft.com/office/powerpoint/2010/main" val="1812503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E951EE5A-343C-65D8-C788-5F26FC27EF86}"/>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2F3358DF-06A3-813C-80CC-A776B8864F81}"/>
              </a:ext>
            </a:extLst>
          </p:cNvPr>
          <p:cNvSpPr txBox="1">
            <a:spLocks noGrp="1"/>
          </p:cNvSpPr>
          <p:nvPr>
            <p:ph type="body" idx="1"/>
          </p:nvPr>
        </p:nvSpPr>
        <p:spPr>
          <a:xfrm>
            <a:off x="376809" y="1334279"/>
            <a:ext cx="721919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What are you going to be doing with the Red Board?</a:t>
            </a:r>
          </a:p>
          <a:p>
            <a:pPr marL="285750" indent="-285750">
              <a:lnSpc>
                <a:spcPct val="100000"/>
              </a:lnSpc>
              <a:spcBef>
                <a:spcPts val="0"/>
              </a:spcBef>
              <a:buSzPts val="2000"/>
            </a:pPr>
            <a:r>
              <a:rPr lang="en-US" sz="2000" dirty="0">
                <a:latin typeface="+mj-lt"/>
                <a:cs typeface="Arial"/>
                <a:sym typeface="Arial"/>
              </a:rPr>
              <a:t>Playing with LEDs, push buttons, light sensors, RC servo, microphone, IMU</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rPr>
              <a:t>Texas Instruments Digital Signal Processor (DSP) running at </a:t>
            </a:r>
            <a:r>
              <a:rPr lang="en-US" sz="2000" b="1" dirty="0">
                <a:latin typeface="+mj-lt"/>
              </a:rPr>
              <a:t>150 MHz</a:t>
            </a:r>
          </a:p>
          <a:p>
            <a:pPr marL="742950" lvl="1" indent="-285750">
              <a:lnSpc>
                <a:spcPct val="100000"/>
              </a:lnSpc>
              <a:spcBef>
                <a:spcPts val="0"/>
              </a:spcBef>
              <a:buSzPts val="2000"/>
            </a:pPr>
            <a:r>
              <a:rPr lang="en-US" sz="1800" dirty="0">
                <a:latin typeface="+mj-lt"/>
              </a:rPr>
              <a:t>Arduino at 20–40 MHz</a:t>
            </a:r>
          </a:p>
          <a:p>
            <a:pPr marL="742950" lvl="1" indent="-285750">
              <a:lnSpc>
                <a:spcPct val="100000"/>
              </a:lnSpc>
              <a:spcBef>
                <a:spcPts val="0"/>
              </a:spcBef>
              <a:buSzPts val="2000"/>
            </a:pPr>
            <a:endParaRPr lang="en-US"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16-bit and 32-bit integers, only</a:t>
            </a:r>
          </a:p>
          <a:p>
            <a:pPr marL="285750" indent="-285750">
              <a:lnSpc>
                <a:spcPct val="100000"/>
              </a:lnSpc>
              <a:spcBef>
                <a:spcPts val="0"/>
              </a:spcBef>
              <a:buSzPts val="2000"/>
            </a:pPr>
            <a:r>
              <a:rPr lang="en-US" sz="2000" dirty="0">
                <a:latin typeface="+mj-lt"/>
                <a:cs typeface="Arial"/>
                <a:sym typeface="Arial"/>
              </a:rPr>
              <a:t>Floating-point capabilities</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You get to keep it for future mechatronic projects!</a:t>
            </a:r>
          </a:p>
        </p:txBody>
      </p:sp>
      <p:sp>
        <p:nvSpPr>
          <p:cNvPr id="119" name="Google Shape;119;p29">
            <a:extLst>
              <a:ext uri="{FF2B5EF4-FFF2-40B4-BE49-F238E27FC236}">
                <a16:creationId xmlns:a16="http://schemas.microsoft.com/office/drawing/2014/main" id="{142AF35B-1486-537F-60E3-419B78755BB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C0CA98D8-4F12-42AB-0FE0-6CF38291969D}"/>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The “Red Board”</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1C07A2D6-4174-76BB-C0E6-519EC0D1D4F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65F6D717-A400-A263-CDE1-643137B66BAC}"/>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5652366-B69F-66A9-1E42-FC211859BB0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FDB8CC3A-6E12-B1C3-2831-D9476FF36813}"/>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AD7BD584-8AE8-82A2-3666-0690FA24A142}"/>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ACA95F24-1A25-7D62-F3D5-4FB31C198899}"/>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5" name="Picture 4">
            <a:extLst>
              <a:ext uri="{FF2B5EF4-FFF2-40B4-BE49-F238E27FC236}">
                <a16:creationId xmlns:a16="http://schemas.microsoft.com/office/drawing/2014/main" id="{146F05D5-34A6-365B-F1DA-44E97F5A3DA1}"/>
              </a:ext>
            </a:extLst>
          </p:cNvPr>
          <p:cNvPicPr>
            <a:picLocks noChangeAspect="1"/>
          </p:cNvPicPr>
          <p:nvPr/>
        </p:nvPicPr>
        <p:blipFill>
          <a:blip r:embed="rId4"/>
          <a:stretch>
            <a:fillRect/>
          </a:stretch>
        </p:blipFill>
        <p:spPr>
          <a:xfrm rot="5400000">
            <a:off x="7012104" y="1797612"/>
            <a:ext cx="5189817" cy="3894393"/>
          </a:xfrm>
          <a:prstGeom prst="rect">
            <a:avLst/>
          </a:prstGeom>
        </p:spPr>
      </p:pic>
    </p:spTree>
    <p:extLst>
      <p:ext uri="{BB962C8B-B14F-4D97-AF65-F5344CB8AC3E}">
        <p14:creationId xmlns:p14="http://schemas.microsoft.com/office/powerpoint/2010/main" val="39275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78D234BB-7A01-7A4B-4AF0-E2635A981077}"/>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6FD7DE6-216E-B22B-9E42-87B40198CE76}"/>
              </a:ext>
            </a:extLst>
          </p:cNvPr>
          <p:cNvSpPr txBox="1">
            <a:spLocks noGrp="1"/>
          </p:cNvSpPr>
          <p:nvPr>
            <p:ph type="body" idx="1"/>
          </p:nvPr>
        </p:nvSpPr>
        <p:spPr>
          <a:xfrm>
            <a:off x="707695" y="3237996"/>
            <a:ext cx="10776610" cy="868222"/>
          </a:xfrm>
          <a:prstGeom prst="rect">
            <a:avLst/>
          </a:prstGeom>
          <a:noFill/>
          <a:ln>
            <a:noFill/>
          </a:ln>
        </p:spPr>
        <p:txBody>
          <a:bodyPr spcFirstLastPara="1" wrap="square" lIns="91425" tIns="45700" rIns="91425" bIns="45700" anchor="t" anchorCtr="0">
            <a:noAutofit/>
          </a:bodyPr>
          <a:lstStyle/>
          <a:p>
            <a:pPr marL="0" indent="0" algn="ctr">
              <a:lnSpc>
                <a:spcPct val="100000"/>
              </a:lnSpc>
              <a:spcBef>
                <a:spcPts val="0"/>
              </a:spcBef>
              <a:buSzPts val="2000"/>
              <a:buNone/>
            </a:pPr>
            <a:r>
              <a:rPr lang="en-US" sz="4800" dirty="0">
                <a:latin typeface="Arial"/>
                <a:cs typeface="Arial"/>
                <a:sym typeface="Arial"/>
              </a:rPr>
              <a:t>Who here knows how to program in C?</a:t>
            </a:r>
          </a:p>
        </p:txBody>
      </p:sp>
      <p:sp>
        <p:nvSpPr>
          <p:cNvPr id="119" name="Google Shape;119;p29">
            <a:extLst>
              <a:ext uri="{FF2B5EF4-FFF2-40B4-BE49-F238E27FC236}">
                <a16:creationId xmlns:a16="http://schemas.microsoft.com/office/drawing/2014/main" id="{55C7A5D2-786D-2D86-4C32-16047686108D}"/>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BB1424E3-39F7-6B72-CA4A-0BA8702C218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 Programming</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3EA67FA4-FB32-EA4C-8D2A-249C0047D2DD}"/>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14E041FB-CB03-5FF2-43A2-3185A3EE4EBB}"/>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D14A6D3C-BBBB-CC1F-60AC-AB395218CDA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27144C32-2B21-5145-4A97-0EB0D7F7B675}"/>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45B79825-1EB1-84D3-2424-8FA7E4B0A6F4}"/>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61E7E35B-3E58-21F3-D34C-B9B36593D7C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074" name="Picture 2" descr="C Program Icon SVG Vector &amp; PNG Free Download | UXWing">
            <a:extLst>
              <a:ext uri="{FF2B5EF4-FFF2-40B4-BE49-F238E27FC236}">
                <a16:creationId xmlns:a16="http://schemas.microsoft.com/office/drawing/2014/main" id="{251A081B-19F6-1928-3E2F-F4E659BFC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06" y="1237221"/>
            <a:ext cx="1269604" cy="126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2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FBE85424-E616-90AE-DB6C-218737EB475D}"/>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BD558226-F14C-6A5F-C272-EA9ECF56512A}"/>
              </a:ext>
            </a:extLst>
          </p:cNvPr>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Arial"/>
                <a:cs typeface="Arial"/>
                <a:sym typeface="Arial"/>
              </a:rPr>
              <a:t>This class will be using the C programming language to code the embedded system</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not be taught C, you will have to learn by yourself</a:t>
            </a:r>
          </a:p>
          <a:p>
            <a:pPr marL="0" indent="0">
              <a:lnSpc>
                <a:spcPct val="100000"/>
              </a:lnSpc>
              <a:spcBef>
                <a:spcPts val="0"/>
              </a:spcBef>
              <a:buSzPts val="2000"/>
              <a:buNone/>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Plenty of people have come in this class and have had near zero programming experience and have done fine, if you do the work.</a:t>
            </a:r>
          </a:p>
          <a:p>
            <a:pPr marL="285750" indent="-285750">
              <a:lnSpc>
                <a:spcPct val="100000"/>
              </a:lnSpc>
              <a:spcBef>
                <a:spcPts val="0"/>
              </a:spcBef>
              <a:buSzPts val="2000"/>
            </a:pPr>
            <a:endParaRPr lang="en-US" sz="20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This week you will not be doing C programming</a:t>
            </a:r>
          </a:p>
          <a:p>
            <a:pPr marL="742950" lvl="1" indent="-285750">
              <a:lnSpc>
                <a:spcPct val="100000"/>
              </a:lnSpc>
              <a:spcBef>
                <a:spcPts val="0"/>
              </a:spcBef>
              <a:buSzPts val="2000"/>
            </a:pPr>
            <a:r>
              <a:rPr lang="en-US" sz="1600" dirty="0">
                <a:latin typeface="Arial"/>
                <a:cs typeface="Arial"/>
                <a:sym typeface="Arial"/>
              </a:rPr>
              <a:t>Next week you will, so be sure to brush up / start learning it!</a:t>
            </a:r>
          </a:p>
          <a:p>
            <a:pPr marL="742950" lvl="1" indent="-285750">
              <a:lnSpc>
                <a:spcPct val="100000"/>
              </a:lnSpc>
              <a:spcBef>
                <a:spcPts val="0"/>
              </a:spcBef>
              <a:buSzPts val="2000"/>
            </a:pPr>
            <a:endParaRPr lang="en-US" sz="16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You will not be doing anything complicated in the language</a:t>
            </a:r>
          </a:p>
          <a:p>
            <a:pPr marL="742950" lvl="1" indent="-285750">
              <a:lnSpc>
                <a:spcPct val="100000"/>
              </a:lnSpc>
              <a:spcBef>
                <a:spcPts val="0"/>
              </a:spcBef>
              <a:buSzPts val="2000"/>
            </a:pPr>
            <a:r>
              <a:rPr lang="en-US" sz="1600" dirty="0">
                <a:latin typeface="Arial"/>
                <a:cs typeface="Arial"/>
                <a:sym typeface="Arial"/>
              </a:rPr>
              <a:t>minimal pointers usage</a:t>
            </a:r>
          </a:p>
          <a:p>
            <a:pPr marL="742950" lvl="1" indent="-285750">
              <a:lnSpc>
                <a:spcPct val="100000"/>
              </a:lnSpc>
              <a:spcBef>
                <a:spcPts val="0"/>
              </a:spcBef>
              <a:buSzPts val="2000"/>
            </a:pPr>
            <a:r>
              <a:rPr lang="en-US" sz="1600" dirty="0">
                <a:latin typeface="Arial"/>
                <a:cs typeface="Arial"/>
                <a:sym typeface="Arial"/>
              </a:rPr>
              <a:t>No special structures such as graphs, trees, linked-lists, etc.</a:t>
            </a:r>
          </a:p>
          <a:p>
            <a:pPr marL="742950" lvl="1" indent="-285750">
              <a:lnSpc>
                <a:spcPct val="100000"/>
              </a:lnSpc>
              <a:spcBef>
                <a:spcPts val="0"/>
              </a:spcBef>
              <a:buSzPts val="2000"/>
            </a:pPr>
            <a:endParaRPr lang="en-US" sz="1600" dirty="0">
              <a:latin typeface="Arial"/>
              <a:cs typeface="Arial"/>
              <a:sym typeface="Arial"/>
            </a:endParaRPr>
          </a:p>
          <a:p>
            <a:pPr marL="285750" indent="-285750">
              <a:lnSpc>
                <a:spcPct val="100000"/>
              </a:lnSpc>
              <a:spcBef>
                <a:spcPts val="0"/>
              </a:spcBef>
              <a:buSzPts val="2000"/>
            </a:pPr>
            <a:r>
              <a:rPr lang="en-US" sz="2000" dirty="0">
                <a:latin typeface="Arial"/>
                <a:cs typeface="Arial"/>
                <a:sym typeface="Arial"/>
              </a:rPr>
              <a:t>Be especially familiar with the </a:t>
            </a:r>
            <a:r>
              <a:rPr lang="en-US" sz="2000" dirty="0" err="1">
                <a:latin typeface="Lucida Sans Typewriter" panose="020B0509030504030204" pitchFamily="49" charset="0"/>
                <a:cs typeface="Courier New" panose="02070309020205020404" pitchFamily="49" charset="0"/>
                <a:sym typeface="Arial"/>
              </a:rPr>
              <a:t>printf</a:t>
            </a:r>
            <a:r>
              <a:rPr lang="en-US" sz="2000" dirty="0">
                <a:latin typeface="+mj-lt"/>
                <a:cs typeface="Courier New" panose="02070309020205020404" pitchFamily="49" charset="0"/>
                <a:sym typeface="Arial"/>
              </a:rPr>
              <a:t>, especially useful in troubleshooting!</a:t>
            </a:r>
          </a:p>
        </p:txBody>
      </p:sp>
      <p:sp>
        <p:nvSpPr>
          <p:cNvPr id="119" name="Google Shape;119;p29">
            <a:extLst>
              <a:ext uri="{FF2B5EF4-FFF2-40B4-BE49-F238E27FC236}">
                <a16:creationId xmlns:a16="http://schemas.microsoft.com/office/drawing/2014/main" id="{5F6364FC-7720-F185-989A-E082CD16D3D3}"/>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6394509A-DA2E-9BB8-90D2-B58EACB3CA9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C Programming</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0C3F97B5-F912-6376-2A45-D8021AE8AE7B}"/>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B35AB13D-2D59-F772-5ACC-7FB867102692}"/>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5FF3214A-F729-6A9B-48D1-9E0253B1210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D6214F4B-F871-A200-223A-A8DDFA3834EC}"/>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8A0D40D-CC3E-7262-0469-F7B8B52099BC}"/>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817F22E-7AFE-9DBC-DDE5-783751A5C5FA}"/>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pic>
        <p:nvPicPr>
          <p:cNvPr id="3074" name="Picture 2" descr="C Program Icon SVG Vector &amp; PNG Free Download | UXWing">
            <a:extLst>
              <a:ext uri="{FF2B5EF4-FFF2-40B4-BE49-F238E27FC236}">
                <a16:creationId xmlns:a16="http://schemas.microsoft.com/office/drawing/2014/main" id="{F5188C12-6FFC-D65F-054A-721D1BA27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06" y="1237221"/>
            <a:ext cx="1269604" cy="126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8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7D35D73-DEED-7EFC-7587-9F5E8079A81E}"/>
            </a:ext>
          </a:extLst>
        </p:cNvPr>
        <p:cNvGrpSpPr/>
        <p:nvPr/>
      </p:nvGrpSpPr>
      <p:grpSpPr>
        <a:xfrm>
          <a:off x="0" y="0"/>
          <a:ext cx="0" cy="0"/>
          <a:chOff x="0" y="0"/>
          <a:chExt cx="0" cy="0"/>
        </a:xfrm>
      </p:grpSpPr>
      <p:sp>
        <p:nvSpPr>
          <p:cNvPr id="118" name="Google Shape;118;p29">
            <a:extLst>
              <a:ext uri="{FF2B5EF4-FFF2-40B4-BE49-F238E27FC236}">
                <a16:creationId xmlns:a16="http://schemas.microsoft.com/office/drawing/2014/main" id="{DD68BD01-F4D1-6740-BD0E-2B9C6CABBDE0}"/>
              </a:ext>
            </a:extLst>
          </p:cNvPr>
          <p:cNvSpPr txBox="1">
            <a:spLocks noGrp="1"/>
          </p:cNvSpPr>
          <p:nvPr>
            <p:ph type="body" idx="1"/>
          </p:nvPr>
        </p:nvSpPr>
        <p:spPr>
          <a:xfrm>
            <a:off x="376809" y="1334279"/>
            <a:ext cx="11432203" cy="4821102"/>
          </a:xfrm>
          <a:prstGeom prst="rect">
            <a:avLst/>
          </a:prstGeom>
          <a:noFill/>
          <a:ln>
            <a:noFill/>
          </a:ln>
        </p:spPr>
        <p:txBody>
          <a:bodyPr spcFirstLastPara="1" wrap="square" lIns="91425" tIns="45700" rIns="91425" bIns="45700" anchor="t" anchorCtr="0">
            <a:noAutofit/>
          </a:bodyPr>
          <a:lstStyle/>
          <a:p>
            <a:pPr marL="285750" indent="-285750">
              <a:lnSpc>
                <a:spcPct val="100000"/>
              </a:lnSpc>
              <a:spcBef>
                <a:spcPts val="0"/>
              </a:spcBef>
              <a:buSzPts val="2000"/>
            </a:pPr>
            <a:r>
              <a:rPr lang="en-US" sz="2000" dirty="0">
                <a:latin typeface="+mj-lt"/>
                <a:cs typeface="Arial"/>
                <a:sym typeface="Arial"/>
              </a:rPr>
              <a:t>By 2/3</a:t>
            </a:r>
            <a:r>
              <a:rPr lang="en-US" sz="2000" baseline="30000" dirty="0">
                <a:latin typeface="+mj-lt"/>
                <a:cs typeface="Arial"/>
                <a:sym typeface="Arial"/>
              </a:rPr>
              <a:t>rd</a:t>
            </a:r>
            <a:r>
              <a:rPr lang="en-US" sz="2000" dirty="0">
                <a:latin typeface="+mj-lt"/>
                <a:cs typeface="Arial"/>
                <a:sym typeface="Arial"/>
              </a:rPr>
              <a:t> through the semester you are done with the HW green board ( not the Red Board )</a:t>
            </a:r>
          </a:p>
          <a:p>
            <a:pPr marL="285750" indent="-285750">
              <a:lnSpc>
                <a:spcPct val="100000"/>
              </a:lnSpc>
              <a:spcBef>
                <a:spcPts val="0"/>
              </a:spcBef>
              <a:buSzPts val="2000"/>
            </a:pPr>
            <a:r>
              <a:rPr lang="en-US" sz="2000" dirty="0">
                <a:latin typeface="+mj-lt"/>
                <a:cs typeface="Arial"/>
                <a:sym typeface="Arial"/>
              </a:rPr>
              <a:t>Really going into HWs at the beginning of the semester</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Gradually teaching you the robot car in Lab </a:t>
            </a:r>
          </a:p>
          <a:p>
            <a:pPr marL="285750" indent="-285750">
              <a:lnSpc>
                <a:spcPct val="100000"/>
              </a:lnSpc>
              <a:spcBef>
                <a:spcPts val="0"/>
              </a:spcBef>
              <a:buSzPts val="2000"/>
            </a:pPr>
            <a:endParaRPr lang="en-US" sz="2000" dirty="0">
              <a:latin typeface="+mj-lt"/>
              <a:cs typeface="Arial"/>
              <a:sym typeface="Arial"/>
            </a:endParaRPr>
          </a:p>
          <a:p>
            <a:pPr marL="285750" indent="-285750">
              <a:lnSpc>
                <a:spcPct val="100000"/>
              </a:lnSpc>
              <a:spcBef>
                <a:spcPts val="0"/>
              </a:spcBef>
              <a:buSzPts val="2000"/>
            </a:pPr>
            <a:r>
              <a:rPr lang="en-US" sz="2000" dirty="0">
                <a:latin typeface="+mj-lt"/>
                <a:cs typeface="Arial"/>
                <a:sym typeface="Arial"/>
              </a:rPr>
              <a:t>By the end of the semester, you are going to be programming robot car to </a:t>
            </a:r>
            <a:r>
              <a:rPr lang="en-US" sz="2000" b="1" dirty="0">
                <a:latin typeface="+mj-lt"/>
                <a:cs typeface="Arial"/>
                <a:sym typeface="Arial"/>
              </a:rPr>
              <a:t>autonomously:</a:t>
            </a:r>
          </a:p>
          <a:p>
            <a:pPr marL="742950" lvl="1" indent="-285750">
              <a:lnSpc>
                <a:spcPct val="100000"/>
              </a:lnSpc>
              <a:spcBef>
                <a:spcPts val="0"/>
              </a:spcBef>
              <a:buSzPts val="2000"/>
            </a:pPr>
            <a:r>
              <a:rPr lang="en-US" sz="1600" b="1" dirty="0">
                <a:latin typeface="+mj-lt"/>
                <a:cs typeface="Arial"/>
                <a:sym typeface="Arial"/>
              </a:rPr>
              <a:t>Path Planning:</a:t>
            </a:r>
            <a:r>
              <a:rPr lang="en-US" sz="1600" dirty="0">
                <a:latin typeface="+mj-lt"/>
                <a:cs typeface="Arial"/>
                <a:sym typeface="Arial"/>
              </a:rPr>
              <a:t> Go from A to B, with or without a map</a:t>
            </a:r>
            <a:endParaRPr lang="en-US" sz="1600" b="1" dirty="0">
              <a:latin typeface="+mj-lt"/>
              <a:cs typeface="Arial"/>
              <a:sym typeface="Arial"/>
            </a:endParaRPr>
          </a:p>
          <a:p>
            <a:pPr marL="742950" lvl="1" indent="-285750">
              <a:lnSpc>
                <a:spcPct val="100000"/>
              </a:lnSpc>
              <a:spcBef>
                <a:spcPts val="0"/>
              </a:spcBef>
              <a:buSzPts val="2000"/>
            </a:pPr>
            <a:r>
              <a:rPr lang="en-US" sz="1600" b="1" dirty="0">
                <a:latin typeface="+mj-lt"/>
                <a:cs typeface="Arial"/>
                <a:sym typeface="Arial"/>
              </a:rPr>
              <a:t>Sensing and Perception: </a:t>
            </a:r>
            <a:r>
              <a:rPr lang="en-US" sz="1600" dirty="0">
                <a:latin typeface="+mj-lt"/>
                <a:cs typeface="Arial"/>
                <a:sym typeface="Arial"/>
              </a:rPr>
              <a:t>Use LiDAR, camera to make real-time decisions</a:t>
            </a:r>
          </a:p>
          <a:p>
            <a:pPr marL="742950" lvl="1" indent="-285750">
              <a:lnSpc>
                <a:spcPct val="100000"/>
              </a:lnSpc>
              <a:spcBef>
                <a:spcPts val="0"/>
              </a:spcBef>
              <a:buSzPts val="2000"/>
            </a:pPr>
            <a:r>
              <a:rPr lang="en-US" sz="1600" b="1" dirty="0">
                <a:latin typeface="+mj-lt"/>
                <a:cs typeface="Arial"/>
                <a:sym typeface="Arial"/>
              </a:rPr>
              <a:t>Control Systems: </a:t>
            </a:r>
            <a:r>
              <a:rPr lang="en-US" sz="1600" dirty="0">
                <a:latin typeface="+mj-lt"/>
                <a:cs typeface="Arial"/>
                <a:sym typeface="Arial"/>
              </a:rPr>
              <a:t>Implement control loops (PID)</a:t>
            </a:r>
          </a:p>
          <a:p>
            <a:pPr marL="742950" lvl="1" indent="-285750">
              <a:lnSpc>
                <a:spcPct val="100000"/>
              </a:lnSpc>
              <a:spcBef>
                <a:spcPts val="0"/>
              </a:spcBef>
              <a:buSzPts val="2000"/>
            </a:pPr>
            <a:r>
              <a:rPr lang="en-US" sz="1600" dirty="0">
                <a:latin typeface="+mj-lt"/>
                <a:cs typeface="Arial"/>
                <a:sym typeface="Arial"/>
              </a:rPr>
              <a:t>Groups of 3-5 people.</a:t>
            </a:r>
          </a:p>
          <a:p>
            <a:pPr marL="742950" lvl="1" indent="-285750">
              <a:lnSpc>
                <a:spcPct val="100000"/>
              </a:lnSpc>
              <a:spcBef>
                <a:spcPts val="0"/>
              </a:spcBef>
              <a:buSzPts val="2000"/>
            </a:pPr>
            <a:r>
              <a:rPr lang="en-US" sz="1600" dirty="0">
                <a:latin typeface="+mj-lt"/>
                <a:cs typeface="Arial"/>
                <a:sym typeface="Arial"/>
              </a:rPr>
              <a:t>Participation is graded, so be sure to be able to contribute!</a:t>
            </a:r>
          </a:p>
          <a:p>
            <a:pPr marL="742950" lvl="1" indent="-285750">
              <a:lnSpc>
                <a:spcPct val="100000"/>
              </a:lnSpc>
              <a:spcBef>
                <a:spcPts val="0"/>
              </a:spcBef>
              <a:buSzPts val="2000"/>
            </a:pPr>
            <a:endParaRPr lang="en-US" sz="1600" b="1" dirty="0">
              <a:latin typeface="+mj-lt"/>
              <a:cs typeface="Arial"/>
              <a:sym typeface="Arial"/>
            </a:endParaRPr>
          </a:p>
          <a:p>
            <a:pPr marL="742950" lvl="1" indent="-285750">
              <a:lnSpc>
                <a:spcPct val="100000"/>
              </a:lnSpc>
              <a:spcBef>
                <a:spcPts val="0"/>
              </a:spcBef>
              <a:buSzPts val="2000"/>
            </a:pPr>
            <a:endParaRPr lang="en-US" sz="1600" b="1" dirty="0">
              <a:latin typeface="+mj-lt"/>
              <a:cs typeface="Arial"/>
              <a:sym typeface="Arial"/>
            </a:endParaRPr>
          </a:p>
          <a:p>
            <a:pPr marL="285750" indent="-285750">
              <a:lnSpc>
                <a:spcPct val="100000"/>
              </a:lnSpc>
              <a:spcBef>
                <a:spcPts val="0"/>
              </a:spcBef>
              <a:buSzPts val="2000"/>
            </a:pPr>
            <a:r>
              <a:rPr lang="en-US" sz="2000" b="1" dirty="0">
                <a:latin typeface="+mj-lt"/>
                <a:cs typeface="Arial"/>
                <a:sym typeface="Arial"/>
              </a:rPr>
              <a:t>Learn how to learn to program a microcontroller!</a:t>
            </a:r>
          </a:p>
          <a:p>
            <a:pPr marL="742950" lvl="1" indent="-285750">
              <a:lnSpc>
                <a:spcPct val="100000"/>
              </a:lnSpc>
              <a:spcBef>
                <a:spcPts val="0"/>
              </a:spcBef>
              <a:buSzPts val="2000"/>
            </a:pPr>
            <a:r>
              <a:rPr lang="en-US" sz="1600" dirty="0">
                <a:latin typeface="+mj-lt"/>
                <a:cs typeface="Arial"/>
                <a:sym typeface="Arial"/>
              </a:rPr>
              <a:t>Be able to read documentation and apply the documentation</a:t>
            </a:r>
          </a:p>
        </p:txBody>
      </p:sp>
      <p:sp>
        <p:nvSpPr>
          <p:cNvPr id="119" name="Google Shape;119;p29">
            <a:extLst>
              <a:ext uri="{FF2B5EF4-FFF2-40B4-BE49-F238E27FC236}">
                <a16:creationId xmlns:a16="http://schemas.microsoft.com/office/drawing/2014/main" id="{5398E7B0-2B24-DF3C-EFBB-8E5470800453}"/>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20" name="Google Shape;120;p29">
            <a:extLst>
              <a:ext uri="{FF2B5EF4-FFF2-40B4-BE49-F238E27FC236}">
                <a16:creationId xmlns:a16="http://schemas.microsoft.com/office/drawing/2014/main" id="{924F9E1E-8874-6C6B-75DB-1DBB5250C4E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Arial"/>
                <a:ea typeface="Arial"/>
                <a:cs typeface="Arial"/>
                <a:sym typeface="Arial"/>
              </a:rPr>
              <a:t>The Class - Goal</a:t>
            </a:r>
            <a:endParaRPr sz="2400" b="0" i="0" u="none" strike="noStrike" cap="none" dirty="0">
              <a:solidFill>
                <a:schemeClr val="lt1"/>
              </a:solidFill>
              <a:latin typeface="Arial"/>
              <a:ea typeface="Arial"/>
              <a:cs typeface="Arial"/>
              <a:sym typeface="Arial"/>
            </a:endParaRPr>
          </a:p>
        </p:txBody>
      </p:sp>
      <p:pic>
        <p:nvPicPr>
          <p:cNvPr id="121" name="Google Shape;121;p29">
            <a:extLst>
              <a:ext uri="{FF2B5EF4-FFF2-40B4-BE49-F238E27FC236}">
                <a16:creationId xmlns:a16="http://schemas.microsoft.com/office/drawing/2014/main" id="{5D38C27F-2807-F539-761D-31A54271867B}"/>
              </a:ext>
            </a:extLst>
          </p:cNvPr>
          <p:cNvPicPr preferRelativeResize="0"/>
          <p:nvPr/>
        </p:nvPicPr>
        <p:blipFill rotWithShape="1">
          <a:blip r:embed="rId3">
            <a:alphaModFix/>
          </a:blip>
          <a:srcRect/>
          <a:stretch/>
        </p:blipFill>
        <p:spPr>
          <a:xfrm>
            <a:off x="11557509" y="233819"/>
            <a:ext cx="271308" cy="389810"/>
          </a:xfrm>
          <a:prstGeom prst="rect">
            <a:avLst/>
          </a:prstGeom>
          <a:noFill/>
          <a:ln>
            <a:noFill/>
          </a:ln>
        </p:spPr>
      </p:pic>
      <p:sp>
        <p:nvSpPr>
          <p:cNvPr id="122" name="Google Shape;122;p29">
            <a:extLst>
              <a:ext uri="{FF2B5EF4-FFF2-40B4-BE49-F238E27FC236}">
                <a16:creationId xmlns:a16="http://schemas.microsoft.com/office/drawing/2014/main" id="{D97C4F11-E1D1-9327-9466-D9A8E96B31A5}"/>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900" b="0" i="0" u="none" strike="noStrike" cap="none">
                <a:solidFill>
                  <a:srgbClr val="13294B"/>
                </a:solidFill>
                <a:latin typeface="Arial"/>
                <a:ea typeface="Arial"/>
                <a:cs typeface="Arial"/>
                <a:sym typeface="Arial"/>
              </a:rPr>
              <a:t>GRAINGER ENGINEERING</a:t>
            </a:r>
            <a:endParaRPr/>
          </a:p>
        </p:txBody>
      </p:sp>
      <p:sp>
        <p:nvSpPr>
          <p:cNvPr id="123" name="Google Shape;123;p29">
            <a:extLst>
              <a:ext uri="{FF2B5EF4-FFF2-40B4-BE49-F238E27FC236}">
                <a16:creationId xmlns:a16="http://schemas.microsoft.com/office/drawing/2014/main" id="{297FF3C8-B689-4804-A8C8-D77A642DEB71}"/>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dirty="0">
                <a:solidFill>
                  <a:srgbClr val="13294B"/>
                </a:solidFill>
              </a:rPr>
              <a:t>SYSTEMS ENGINEERING </a:t>
            </a:r>
            <a:endParaRPr dirty="0"/>
          </a:p>
        </p:txBody>
      </p:sp>
      <p:grpSp>
        <p:nvGrpSpPr>
          <p:cNvPr id="124" name="Google Shape;124;p29">
            <a:extLst>
              <a:ext uri="{FF2B5EF4-FFF2-40B4-BE49-F238E27FC236}">
                <a16:creationId xmlns:a16="http://schemas.microsoft.com/office/drawing/2014/main" id="{EAF3FA5B-04F2-4716-5996-FD7EB444AD92}"/>
              </a:ext>
            </a:extLst>
          </p:cNvPr>
          <p:cNvGrpSpPr/>
          <p:nvPr/>
        </p:nvGrpSpPr>
        <p:grpSpPr>
          <a:xfrm>
            <a:off x="4066674" y="6601537"/>
            <a:ext cx="5233412" cy="70446"/>
            <a:chOff x="4033424" y="6601537"/>
            <a:chExt cx="5233412" cy="70446"/>
          </a:xfrm>
        </p:grpSpPr>
        <p:cxnSp>
          <p:nvCxnSpPr>
            <p:cNvPr id="125" name="Google Shape;125;p29">
              <a:extLst>
                <a:ext uri="{FF2B5EF4-FFF2-40B4-BE49-F238E27FC236}">
                  <a16:creationId xmlns:a16="http://schemas.microsoft.com/office/drawing/2014/main" id="{25A56D72-F656-A784-7B03-9CCB71A8B21D}"/>
                </a:ext>
              </a:extLst>
            </p:cNvPr>
            <p:cNvCxnSpPr/>
            <p:nvPr/>
          </p:nvCxnSpPr>
          <p:spPr>
            <a:xfrm rot="10800000">
              <a:off x="4033424" y="6639606"/>
              <a:ext cx="5164651" cy="0"/>
            </a:xfrm>
            <a:prstGeom prst="straightConnector1">
              <a:avLst/>
            </a:prstGeom>
            <a:noFill/>
            <a:ln w="9525" cap="flat" cmpd="sng">
              <a:solidFill>
                <a:srgbClr val="13294B"/>
              </a:solidFill>
              <a:prstDash val="solid"/>
              <a:round/>
              <a:headEnd type="none" w="sm" len="sm"/>
              <a:tailEnd type="none" w="sm" len="sm"/>
            </a:ln>
          </p:spPr>
        </p:cxnSp>
        <p:sp>
          <p:nvSpPr>
            <p:cNvPr id="126" name="Google Shape;126;p29">
              <a:extLst>
                <a:ext uri="{FF2B5EF4-FFF2-40B4-BE49-F238E27FC236}">
                  <a16:creationId xmlns:a16="http://schemas.microsoft.com/office/drawing/2014/main" id="{293B1B8C-CCDF-9879-2E6D-B75CFB4F608F}"/>
                </a:ext>
              </a:extLst>
            </p:cNvPr>
            <p:cNvSpPr/>
            <p:nvPr/>
          </p:nvSpPr>
          <p:spPr>
            <a:xfrm>
              <a:off x="9196390" y="6601537"/>
              <a:ext cx="70446" cy="70446"/>
            </a:xfrm>
            <a:prstGeom prst="ellipse">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3294B"/>
                </a:solidFill>
                <a:latin typeface="Arial"/>
                <a:ea typeface="Arial"/>
                <a:cs typeface="Arial"/>
                <a:sym typeface="Arial"/>
              </a:endParaRPr>
            </a:p>
          </p:txBody>
        </p:sp>
      </p:grpSp>
    </p:spTree>
    <p:extLst>
      <p:ext uri="{BB962C8B-B14F-4D97-AF65-F5344CB8AC3E}">
        <p14:creationId xmlns:p14="http://schemas.microsoft.com/office/powerpoint/2010/main" val="26521716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1692</Words>
  <Application>Microsoft Office PowerPoint</Application>
  <PresentationFormat>Widescreen</PresentationFormat>
  <Paragraphs>263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Consolas</vt:lpstr>
      <vt:lpstr>Lucida Sans Typewriter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Nielsen, Joshua</dc:creator>
  <cp:lastModifiedBy>Juston, Marius F</cp:lastModifiedBy>
  <cp:revision>80</cp:revision>
  <dcterms:created xsi:type="dcterms:W3CDTF">2019-01-14T22:06:33Z</dcterms:created>
  <dcterms:modified xsi:type="dcterms:W3CDTF">2026-01-21T04:58:05Z</dcterms:modified>
</cp:coreProperties>
</file>